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5" r:id="rId4"/>
  </p:sldMasterIdLst>
  <p:notesMasterIdLst>
    <p:notesMasterId r:id="rId28"/>
  </p:notesMasterIdLst>
  <p:handoutMasterIdLst>
    <p:handoutMasterId r:id="rId29"/>
  </p:handoutMasterIdLst>
  <p:sldIdLst>
    <p:sldId id="299" r:id="rId5"/>
    <p:sldId id="301" r:id="rId6"/>
    <p:sldId id="322" r:id="rId7"/>
    <p:sldId id="328" r:id="rId8"/>
    <p:sldId id="327" r:id="rId9"/>
    <p:sldId id="330" r:id="rId10"/>
    <p:sldId id="336" r:id="rId11"/>
    <p:sldId id="339" r:id="rId12"/>
    <p:sldId id="338" r:id="rId13"/>
    <p:sldId id="331" r:id="rId14"/>
    <p:sldId id="333" r:id="rId15"/>
    <p:sldId id="332" r:id="rId16"/>
    <p:sldId id="342" r:id="rId17"/>
    <p:sldId id="305" r:id="rId18"/>
    <p:sldId id="334" r:id="rId19"/>
    <p:sldId id="343" r:id="rId20"/>
    <p:sldId id="344" r:id="rId21"/>
    <p:sldId id="345" r:id="rId22"/>
    <p:sldId id="340" r:id="rId23"/>
    <p:sldId id="341" r:id="rId24"/>
    <p:sldId id="307" r:id="rId25"/>
    <p:sldId id="302" r:id="rId26"/>
    <p:sldId id="337" r:id="rId27"/>
  </p:sldIdLst>
  <p:sldSz cx="9144000" cy="6858000" type="screen4x3"/>
  <p:notesSz cx="6808788" cy="99409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FFFFD0"/>
    <a:srgbClr val="FF00FF"/>
    <a:srgbClr val="FFFF00"/>
    <a:srgbClr val="008000"/>
    <a:srgbClr val="006600"/>
    <a:srgbClr val="FF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231" autoAdjust="0"/>
  </p:normalViewPr>
  <p:slideViewPr>
    <p:cSldViewPr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130" y="702"/>
      </p:cViewPr>
      <p:guideLst>
        <p:guide orient="horz" pos="3131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627" cy="497604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573" y="0"/>
            <a:ext cx="2949627" cy="497604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0272383-B1DA-437B-B1DB-F9FC2BE6CB50}" type="datetime1">
              <a:rPr lang="en-GB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1733"/>
            <a:ext cx="2949627" cy="497603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573" y="9441733"/>
            <a:ext cx="2949627" cy="497603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9B4C8BF-8710-435E-80CB-E479687B7A4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278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627" cy="497604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573" y="0"/>
            <a:ext cx="2949627" cy="497604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C543404-AF5B-4683-9C0D-5947B60C52B7}" type="datetimeFigureOut">
              <a:rPr lang="en-US"/>
              <a:pPr>
                <a:defRPr/>
              </a:pPr>
              <a:t>3/7/2022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3" y="4721663"/>
            <a:ext cx="5447666" cy="4473654"/>
          </a:xfrm>
          <a:prstGeom prst="rect">
            <a:avLst/>
          </a:prstGeom>
        </p:spPr>
        <p:txBody>
          <a:bodyPr vert="horz" lIns="91568" tIns="45784" rIns="91568" bIns="457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1733"/>
            <a:ext cx="2949627" cy="49760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573" y="9441733"/>
            <a:ext cx="2949627" cy="49760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16EE85-FB93-4789-A258-E686020CA3D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817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04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30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35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EXPECTATIONS -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Your choices are informed.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Your choices take into account where you want to be in 1/2/3 years time and beyond.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Your choices allow you to progress and challenge yourself over time.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Your timetable is full with every period accounted for including directed study.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You are in school following your timetable (including study) at all times unless you have college/work experience etc.</a:t>
            </a:r>
          </a:p>
          <a:p>
            <a:pPr marL="457840" indent="-45784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CAITLYN RIDDELL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2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922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932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aseline="0" dirty="0" smtClean="0"/>
              <a:t>If you successfully complete a Schools Academy programme that is directly related to one of our full-time courses (such as Hairdressing), and have satisfactory references, you will be offered a place on a related full-time course at Borders College the following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05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r>
              <a:rPr lang="en-GB" baseline="0" dirty="0" smtClean="0"/>
              <a:t> well as the information from tonight…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27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11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73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2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72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80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44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41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41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325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82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F7C674-21FB-46A0-8B16-519320A036F4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26A9CE77-37C7-4370-8B02-655F6BAA20D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66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1B7F17-A7B0-4E6A-83DD-0D09EFC7C533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9E99C-7D30-4B48-A4F2-789E5173FC4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81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CB6408-BED5-4DC7-87F9-318B223E27C7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4F245-0040-409A-80AD-979BD7A0742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85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79985-519F-405C-B4B4-B074AE64356F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52F1D-B34C-4431-91AA-C6BD66AE083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92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E2534CD-161E-40D6-919E-83618E0A4AB9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418EFD5F-923C-4645-BFBC-342EF8C10FB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60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8DC242-12CB-4301-A429-7C43EA568E41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EE1E-ECD2-41E3-8BE9-BF0A3FF8007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81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4012A-5E70-4B9D-BCEB-89A39109B649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73794-476A-46D0-A2E2-5F9238C9F55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88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C3D281B-2F38-4B3E-963B-E770BD9F2250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F112F-6019-42FD-B9F5-86A917BE8E8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317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DACB6-3741-4405-BD33-04622E6A8490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9C2A6-639B-465B-99E1-CA9E4C0F0BE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38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0A962F-5A81-4D96-9995-13E378C112C4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6B761-9D44-4634-8B63-EB68A473465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66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AFCDA-97C7-4573-8DAC-5C5CBD09AE69}" type="datetime1">
              <a:rPr lang="en-GB" smtClean="0"/>
              <a:pPr>
                <a:defRPr/>
              </a:pPr>
              <a:t>07/03/2022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BD872-4744-4449-B530-457F85109BC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0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1F38EA-B09F-4C97-9264-D1353869D1EA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hyperlink" Target="https://www.planitplus.net/Schools/CareerPathway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borderscollege.ac.uk/schools-academy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hyperlink" Target="https://scqf.org.uk/about-the-framework/interactive-framework/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worldofwork.co.uk/my-career-options/job-categori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yworldofwork.co.uk/tools/subject-choice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myworldofwork.co.uk/my-career-options/how-choose-school-subjects" TargetMode="External"/><Relationship Id="rId5" Type="http://schemas.openxmlformats.org/officeDocument/2006/relationships/hyperlink" Target="https://www.myworldofwork.co.uk/my-career-options/where-can-subject-choices-take-you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cap="none" dirty="0" smtClean="0">
                <a:latin typeface="+mn-lt"/>
                <a:cs typeface="Arial" panose="020B0604020202020204" pitchFamily="34" charset="0"/>
              </a:rPr>
              <a:t>SENIOR PHASE </a:t>
            </a:r>
            <a:r>
              <a:rPr lang="en-GB" sz="6000" b="1" dirty="0" smtClean="0">
                <a:latin typeface="+mn-lt"/>
                <a:cs typeface="Arial" panose="020B0604020202020204" pitchFamily="34" charset="0"/>
              </a:rPr>
              <a:t>Pathways </a:t>
            </a:r>
            <a:br>
              <a:rPr lang="en-GB" sz="6000" b="1" dirty="0" smtClean="0">
                <a:latin typeface="+mn-lt"/>
                <a:cs typeface="Arial" panose="020B0604020202020204" pitchFamily="34" charset="0"/>
              </a:rPr>
            </a:br>
            <a:r>
              <a:rPr lang="en-GB" sz="6000" b="1" dirty="0" smtClean="0">
                <a:latin typeface="+mn-lt"/>
                <a:cs typeface="Arial" panose="020B0604020202020204" pitchFamily="34" charset="0"/>
              </a:rPr>
              <a:t>Current s3</a:t>
            </a:r>
            <a:r>
              <a:rPr lang="en-GB" sz="60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n-GB" sz="6000" dirty="0" smtClean="0">
                <a:latin typeface="+mn-lt"/>
                <a:cs typeface="Arial" panose="020B0604020202020204" pitchFamily="34" charset="0"/>
              </a:rPr>
            </a:br>
            <a:r>
              <a:rPr lang="en-GB" sz="6000" dirty="0" smtClean="0">
                <a:latin typeface="+mn-lt"/>
                <a:cs typeface="Arial" panose="020B0604020202020204" pitchFamily="34" charset="0"/>
              </a:rPr>
              <a:t>2022-2023</a:t>
            </a:r>
            <a:endParaRPr lang="en-GB" sz="6000" cap="none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1804" y="4955477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3200" cap="none" dirty="0">
                <a:latin typeface="+mn-lt"/>
              </a:rPr>
              <a:t>To enable every student to achieve their unique and magnificent </a:t>
            </a:r>
            <a:r>
              <a:rPr lang="en-GB" sz="3200" cap="none" dirty="0" smtClean="0">
                <a:latin typeface="+mn-lt"/>
              </a:rPr>
              <a:t>potential.</a:t>
            </a:r>
            <a:endParaRPr lang="en-GB" sz="3200" cap="none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3284984"/>
            <a:ext cx="2880320" cy="19202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4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3"/>
    </mc:Choice>
    <mc:Fallback>
      <p:transition spd="slow" advTm="1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0" y="0"/>
            <a:ext cx="8706152" cy="625164"/>
            <a:chOff x="1493" y="0"/>
            <a:chExt cx="11608202" cy="833552"/>
          </a:xfrm>
        </p:grpSpPr>
        <p:sp>
          <p:nvSpPr>
            <p:cNvPr id="4" name="TextBox 3"/>
            <p:cNvSpPr txBox="1"/>
            <p:nvPr/>
          </p:nvSpPr>
          <p:spPr>
            <a:xfrm>
              <a:off x="11158" y="0"/>
              <a:ext cx="11598537" cy="697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Animals, Land and Environment - Gamekeeper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493" y="805164"/>
              <a:ext cx="4203202" cy="28388"/>
            </a:xfrm>
            <a:prstGeom prst="rect">
              <a:avLst/>
            </a:prstGeom>
            <a:solidFill>
              <a:srgbClr val="015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827" y="628124"/>
            <a:ext cx="7905535" cy="5962162"/>
            <a:chOff x="361827" y="517284"/>
            <a:chExt cx="7905535" cy="5962162"/>
          </a:xfrm>
        </p:grpSpPr>
        <p:sp>
          <p:nvSpPr>
            <p:cNvPr id="65" name="TextBox 64"/>
            <p:cNvSpPr txBox="1"/>
            <p:nvPr/>
          </p:nvSpPr>
          <p:spPr>
            <a:xfrm>
              <a:off x="361827" y="584328"/>
              <a:ext cx="1877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Primary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23253" y="517284"/>
              <a:ext cx="31421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S1 – S3 Broad General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411783" y="3509630"/>
              <a:ext cx="2375180" cy="1389772"/>
              <a:chOff x="2713734" y="5613319"/>
              <a:chExt cx="3166908" cy="185302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2911674" y="5613319"/>
                <a:ext cx="2961529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S5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713734" y="5989021"/>
                <a:ext cx="3166908" cy="147732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Higher (English; </a:t>
                </a:r>
                <a:r>
                  <a:rPr lang="en-US" sz="11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Maths</a:t>
                </a: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Geography; Technologies; Business Studies)</a:t>
                </a:r>
              </a:p>
              <a:p>
                <a:pPr defTabSz="514350"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College – </a:t>
                </a:r>
                <a:r>
                  <a:rPr lang="en-US" sz="11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Gamekeeping</a:t>
                </a: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NC (SCQF Level 6)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87033" y="5558429"/>
              <a:ext cx="7780329" cy="921017"/>
              <a:chOff x="1692646" y="5574242"/>
              <a:chExt cx="10373773" cy="1228029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692646" y="5574242"/>
                <a:ext cx="1786264" cy="4103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Skills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70981" y="6002049"/>
                <a:ext cx="9895438" cy="8002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514350"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Resilience	Positive attitude		Taking responsibility	Taking initiative		Developing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 plan</a:t>
                </a:r>
              </a:p>
              <a:p>
                <a:pPr defTabSz="514350">
                  <a:defRPr/>
                </a:pPr>
                <a:endParaRPr lang="en-GB" sz="11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14350"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Attention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detail	Listening	Verbal communication	Written communication		Cooperating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78087" y="1537642"/>
              <a:ext cx="3066950" cy="1210295"/>
              <a:chOff x="4130712" y="220229"/>
              <a:chExt cx="4089267" cy="1613727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429037" y="220229"/>
                <a:ext cx="3749496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S4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30712" y="582330"/>
                <a:ext cx="4089267" cy="12516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N4/N5 (English; Maths; Sciences; Geography; Technologies;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Business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Studies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College – </a:t>
                </a:r>
                <a:r>
                  <a:rPr lang="en-US" sz="11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Gamekeeping</a:t>
                </a: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Modern Apprenticeship (SCQF Level 5)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-11506" y="1112152"/>
            <a:ext cx="9136158" cy="4544040"/>
            <a:chOff x="-14990" y="1922398"/>
            <a:chExt cx="12181544" cy="3558978"/>
          </a:xfrm>
        </p:grpSpPr>
        <p:sp>
          <p:nvSpPr>
            <p:cNvPr id="194" name="Freeform 193"/>
            <p:cNvSpPr/>
            <p:nvPr/>
          </p:nvSpPr>
          <p:spPr>
            <a:xfrm>
              <a:off x="-14288" y="2042710"/>
              <a:ext cx="12180842" cy="3342092"/>
            </a:xfrm>
            <a:custGeom>
              <a:avLst/>
              <a:gdLst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83"/>
                <a:gd name="connsiteX1" fmla="*/ 8069943 w 12162971"/>
                <a:gd name="connsiteY1" fmla="*/ 0 h 3425383"/>
                <a:gd name="connsiteX2" fmla="*/ 8069943 w 12162971"/>
                <a:gd name="connsiteY2" fmla="*/ 1567543 h 3425383"/>
                <a:gd name="connsiteX3" fmla="*/ 1901371 w 12162971"/>
                <a:gd name="connsiteY3" fmla="*/ 1567543 h 3425383"/>
                <a:gd name="connsiteX4" fmla="*/ 1901371 w 12162971"/>
                <a:gd name="connsiteY4" fmla="*/ 3425372 h 3425383"/>
                <a:gd name="connsiteX5" fmla="*/ 12162971 w 12162971"/>
                <a:gd name="connsiteY5" fmla="*/ 3425372 h 3425383"/>
                <a:gd name="connsiteX0" fmla="*/ 0 w 12162971"/>
                <a:gd name="connsiteY0" fmla="*/ 0 h 3425381"/>
                <a:gd name="connsiteX1" fmla="*/ 8069943 w 12162971"/>
                <a:gd name="connsiteY1" fmla="*/ 0 h 3425381"/>
                <a:gd name="connsiteX2" fmla="*/ 8069943 w 12162971"/>
                <a:gd name="connsiteY2" fmla="*/ 1567543 h 3425381"/>
                <a:gd name="connsiteX3" fmla="*/ 1901371 w 12162971"/>
                <a:gd name="connsiteY3" fmla="*/ 1567543 h 3425381"/>
                <a:gd name="connsiteX4" fmla="*/ 1901371 w 12162971"/>
                <a:gd name="connsiteY4" fmla="*/ 3425372 h 3425381"/>
                <a:gd name="connsiteX5" fmla="*/ 12162971 w 12162971"/>
                <a:gd name="connsiteY5" fmla="*/ 3425372 h 3425381"/>
                <a:gd name="connsiteX0" fmla="*/ 0 w 12162971"/>
                <a:gd name="connsiteY0" fmla="*/ 0 h 3425382"/>
                <a:gd name="connsiteX1" fmla="*/ 8069943 w 12162971"/>
                <a:gd name="connsiteY1" fmla="*/ 0 h 3425382"/>
                <a:gd name="connsiteX2" fmla="*/ 8069943 w 12162971"/>
                <a:gd name="connsiteY2" fmla="*/ 1567543 h 3425382"/>
                <a:gd name="connsiteX3" fmla="*/ 1901371 w 12162971"/>
                <a:gd name="connsiteY3" fmla="*/ 1567543 h 3425382"/>
                <a:gd name="connsiteX4" fmla="*/ 1901371 w 12162971"/>
                <a:gd name="connsiteY4" fmla="*/ 3425372 h 3425382"/>
                <a:gd name="connsiteX5" fmla="*/ 12162971 w 12162971"/>
                <a:gd name="connsiteY5" fmla="*/ 3425372 h 342538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443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5653 h 3431025"/>
                <a:gd name="connsiteX1" fmla="*/ 7976454 w 12162971"/>
                <a:gd name="connsiteY1" fmla="*/ 5210 h 3431025"/>
                <a:gd name="connsiteX2" fmla="*/ 8069943 w 12162971"/>
                <a:gd name="connsiteY2" fmla="*/ 5653 h 3431025"/>
                <a:gd name="connsiteX3" fmla="*/ 8069943 w 12162971"/>
                <a:gd name="connsiteY3" fmla="*/ 1573196 h 3431025"/>
                <a:gd name="connsiteX4" fmla="*/ 1901371 w 12162971"/>
                <a:gd name="connsiteY4" fmla="*/ 1573196 h 3431025"/>
                <a:gd name="connsiteX5" fmla="*/ 1901371 w 12162971"/>
                <a:gd name="connsiteY5" fmla="*/ 3431025 h 3431025"/>
                <a:gd name="connsiteX6" fmla="*/ 12162971 w 12162971"/>
                <a:gd name="connsiteY6" fmla="*/ 3431025 h 3431025"/>
                <a:gd name="connsiteX0" fmla="*/ 0 w 12162971"/>
                <a:gd name="connsiteY0" fmla="*/ 645 h 3426017"/>
                <a:gd name="connsiteX1" fmla="*/ 7976454 w 12162971"/>
                <a:gd name="connsiteY1" fmla="*/ 202 h 3426017"/>
                <a:gd name="connsiteX2" fmla="*/ 8069943 w 12162971"/>
                <a:gd name="connsiteY2" fmla="*/ 9934 h 3426017"/>
                <a:gd name="connsiteX3" fmla="*/ 8069943 w 12162971"/>
                <a:gd name="connsiteY3" fmla="*/ 1568188 h 3426017"/>
                <a:gd name="connsiteX4" fmla="*/ 1901371 w 12162971"/>
                <a:gd name="connsiteY4" fmla="*/ 1568188 h 3426017"/>
                <a:gd name="connsiteX5" fmla="*/ 1901371 w 12162971"/>
                <a:gd name="connsiteY5" fmla="*/ 3426017 h 3426017"/>
                <a:gd name="connsiteX6" fmla="*/ 12162971 w 12162971"/>
                <a:gd name="connsiteY6" fmla="*/ 3426017 h 3426017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12828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1457 h 3426829"/>
                <a:gd name="connsiteX1" fmla="*/ 7976454 w 12162971"/>
                <a:gd name="connsiteY1" fmla="*/ 1014 h 3426829"/>
                <a:gd name="connsiteX2" fmla="*/ 8069943 w 12162971"/>
                <a:gd name="connsiteY2" fmla="*/ 13842 h 3426829"/>
                <a:gd name="connsiteX3" fmla="*/ 8069943 w 12162971"/>
                <a:gd name="connsiteY3" fmla="*/ 1569000 h 3426829"/>
                <a:gd name="connsiteX4" fmla="*/ 1901371 w 12162971"/>
                <a:gd name="connsiteY4" fmla="*/ 1569000 h 3426829"/>
                <a:gd name="connsiteX5" fmla="*/ 1901371 w 12162971"/>
                <a:gd name="connsiteY5" fmla="*/ 3426829 h 3426829"/>
                <a:gd name="connsiteX6" fmla="*/ 12162971 w 12162971"/>
                <a:gd name="connsiteY6" fmla="*/ 3426829 h 3426829"/>
                <a:gd name="connsiteX0" fmla="*/ 0 w 12162971"/>
                <a:gd name="connsiteY0" fmla="*/ 9289 h 3434661"/>
                <a:gd name="connsiteX1" fmla="*/ 7976454 w 12162971"/>
                <a:gd name="connsiteY1" fmla="*/ 8846 h 3434661"/>
                <a:gd name="connsiteX2" fmla="*/ 8069943 w 12162971"/>
                <a:gd name="connsiteY2" fmla="*/ 21674 h 3434661"/>
                <a:gd name="connsiteX3" fmla="*/ 8069943 w 12162971"/>
                <a:gd name="connsiteY3" fmla="*/ 1576832 h 3434661"/>
                <a:gd name="connsiteX4" fmla="*/ 1901371 w 12162971"/>
                <a:gd name="connsiteY4" fmla="*/ 1576832 h 3434661"/>
                <a:gd name="connsiteX5" fmla="*/ 1901371 w 12162971"/>
                <a:gd name="connsiteY5" fmla="*/ 3434661 h 3434661"/>
                <a:gd name="connsiteX6" fmla="*/ 12162971 w 12162971"/>
                <a:gd name="connsiteY6" fmla="*/ 3434661 h 3434661"/>
                <a:gd name="connsiteX0" fmla="*/ 0 w 12162971"/>
                <a:gd name="connsiteY0" fmla="*/ 1000 h 3426372"/>
                <a:gd name="connsiteX1" fmla="*/ 7976454 w 12162971"/>
                <a:gd name="connsiteY1" fmla="*/ 557 h 3426372"/>
                <a:gd name="connsiteX2" fmla="*/ 8069943 w 12162971"/>
                <a:gd name="connsiteY2" fmla="*/ 13385 h 3426372"/>
                <a:gd name="connsiteX3" fmla="*/ 8069943 w 12162971"/>
                <a:gd name="connsiteY3" fmla="*/ 1568543 h 3426372"/>
                <a:gd name="connsiteX4" fmla="*/ 1901371 w 12162971"/>
                <a:gd name="connsiteY4" fmla="*/ 1568543 h 3426372"/>
                <a:gd name="connsiteX5" fmla="*/ 1901371 w 12162971"/>
                <a:gd name="connsiteY5" fmla="*/ 3426372 h 3426372"/>
                <a:gd name="connsiteX6" fmla="*/ 12162971 w 12162971"/>
                <a:gd name="connsiteY6" fmla="*/ 3426372 h 3426372"/>
                <a:gd name="connsiteX0" fmla="*/ 0 w 12162971"/>
                <a:gd name="connsiteY0" fmla="*/ 7001 h 3432373"/>
                <a:gd name="connsiteX1" fmla="*/ 7949334 w 12162971"/>
                <a:gd name="connsiteY1" fmla="*/ 366 h 3432373"/>
                <a:gd name="connsiteX2" fmla="*/ 8069943 w 12162971"/>
                <a:gd name="connsiteY2" fmla="*/ 19386 h 3432373"/>
                <a:gd name="connsiteX3" fmla="*/ 8069943 w 12162971"/>
                <a:gd name="connsiteY3" fmla="*/ 1574544 h 3432373"/>
                <a:gd name="connsiteX4" fmla="*/ 1901371 w 12162971"/>
                <a:gd name="connsiteY4" fmla="*/ 1574544 h 3432373"/>
                <a:gd name="connsiteX5" fmla="*/ 1901371 w 12162971"/>
                <a:gd name="connsiteY5" fmla="*/ 3432373 h 3432373"/>
                <a:gd name="connsiteX6" fmla="*/ 12162971 w 12162971"/>
                <a:gd name="connsiteY6" fmla="*/ 3432373 h 3432373"/>
                <a:gd name="connsiteX0" fmla="*/ 0 w 12162971"/>
                <a:gd name="connsiteY0" fmla="*/ 3981 h 3429353"/>
                <a:gd name="connsiteX1" fmla="*/ 7940293 w 12162971"/>
                <a:gd name="connsiteY1" fmla="*/ 443 h 3429353"/>
                <a:gd name="connsiteX2" fmla="*/ 8069943 w 12162971"/>
                <a:gd name="connsiteY2" fmla="*/ 16366 h 3429353"/>
                <a:gd name="connsiteX3" fmla="*/ 8069943 w 12162971"/>
                <a:gd name="connsiteY3" fmla="*/ 1571524 h 3429353"/>
                <a:gd name="connsiteX4" fmla="*/ 1901371 w 12162971"/>
                <a:gd name="connsiteY4" fmla="*/ 1571524 h 3429353"/>
                <a:gd name="connsiteX5" fmla="*/ 1901371 w 12162971"/>
                <a:gd name="connsiteY5" fmla="*/ 3429353 h 3429353"/>
                <a:gd name="connsiteX6" fmla="*/ 12162971 w 12162971"/>
                <a:gd name="connsiteY6" fmla="*/ 3429353 h 3429353"/>
                <a:gd name="connsiteX0" fmla="*/ 0 w 12162971"/>
                <a:gd name="connsiteY0" fmla="*/ 4094 h 3429466"/>
                <a:gd name="connsiteX1" fmla="*/ 7940293 w 12162971"/>
                <a:gd name="connsiteY1" fmla="*/ 556 h 3429466"/>
                <a:gd name="connsiteX2" fmla="*/ 8072956 w 12162971"/>
                <a:gd name="connsiteY2" fmla="*/ 13383 h 3429466"/>
                <a:gd name="connsiteX3" fmla="*/ 8069943 w 12162971"/>
                <a:gd name="connsiteY3" fmla="*/ 1571637 h 3429466"/>
                <a:gd name="connsiteX4" fmla="*/ 1901371 w 12162971"/>
                <a:gd name="connsiteY4" fmla="*/ 1571637 h 3429466"/>
                <a:gd name="connsiteX5" fmla="*/ 1901371 w 12162971"/>
                <a:gd name="connsiteY5" fmla="*/ 3429466 h 3429466"/>
                <a:gd name="connsiteX6" fmla="*/ 12162971 w 12162971"/>
                <a:gd name="connsiteY6" fmla="*/ 3429466 h 3429466"/>
                <a:gd name="connsiteX0" fmla="*/ 0 w 12162971"/>
                <a:gd name="connsiteY0" fmla="*/ 4637 h 3430009"/>
                <a:gd name="connsiteX1" fmla="*/ 7940293 w 12162971"/>
                <a:gd name="connsiteY1" fmla="*/ 1099 h 3430009"/>
                <a:gd name="connsiteX2" fmla="*/ 8072956 w 12162971"/>
                <a:gd name="connsiteY2" fmla="*/ 7733 h 3430009"/>
                <a:gd name="connsiteX3" fmla="*/ 8069943 w 12162971"/>
                <a:gd name="connsiteY3" fmla="*/ 1572180 h 3430009"/>
                <a:gd name="connsiteX4" fmla="*/ 1901371 w 12162971"/>
                <a:gd name="connsiteY4" fmla="*/ 1572180 h 3430009"/>
                <a:gd name="connsiteX5" fmla="*/ 1901371 w 12162971"/>
                <a:gd name="connsiteY5" fmla="*/ 3430009 h 3430009"/>
                <a:gd name="connsiteX6" fmla="*/ 12162971 w 12162971"/>
                <a:gd name="connsiteY6" fmla="*/ 3430009 h 3430009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01371 w 12162971"/>
                <a:gd name="connsiteY4" fmla="*/ 1571448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2971" h="3429277">
                  <a:moveTo>
                    <a:pt x="0" y="3905"/>
                  </a:moveTo>
                  <a:lnTo>
                    <a:pt x="7940293" y="367"/>
                  </a:lnTo>
                  <a:cubicBezTo>
                    <a:pt x="7983510" y="-2582"/>
                    <a:pt x="8032753" y="13046"/>
                    <a:pt x="8072956" y="19386"/>
                  </a:cubicBezTo>
                  <a:cubicBezTo>
                    <a:pt x="9117985" y="324186"/>
                    <a:pt x="8795658" y="1585963"/>
                    <a:pt x="8069943" y="1571448"/>
                  </a:cubicBezTo>
                  <a:lnTo>
                    <a:pt x="1922465" y="1565256"/>
                  </a:lnTo>
                  <a:cubicBezTo>
                    <a:pt x="788443" y="1675947"/>
                    <a:pt x="838814" y="3365608"/>
                    <a:pt x="1901371" y="3429277"/>
                  </a:cubicBezTo>
                  <a:lnTo>
                    <a:pt x="12162971" y="3429277"/>
                  </a:lnTo>
                </a:path>
              </a:pathLst>
            </a:custGeom>
            <a:noFill/>
            <a:ln w="4413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-14990" y="1922398"/>
              <a:ext cx="12180842" cy="3558978"/>
              <a:chOff x="-14990" y="1922398"/>
              <a:chExt cx="12180842" cy="3558978"/>
            </a:xfrm>
          </p:grpSpPr>
          <p:sp>
            <p:nvSpPr>
              <p:cNvPr id="196" name="Freeform 195"/>
              <p:cNvSpPr/>
              <p:nvPr/>
            </p:nvSpPr>
            <p:spPr>
              <a:xfrm>
                <a:off x="-14990" y="2031330"/>
                <a:ext cx="12180842" cy="3342092"/>
              </a:xfrm>
              <a:custGeom>
                <a:avLst/>
                <a:gdLst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83"/>
                  <a:gd name="connsiteX1" fmla="*/ 8069943 w 12162971"/>
                  <a:gd name="connsiteY1" fmla="*/ 0 h 3425383"/>
                  <a:gd name="connsiteX2" fmla="*/ 8069943 w 12162971"/>
                  <a:gd name="connsiteY2" fmla="*/ 1567543 h 3425383"/>
                  <a:gd name="connsiteX3" fmla="*/ 1901371 w 12162971"/>
                  <a:gd name="connsiteY3" fmla="*/ 1567543 h 3425383"/>
                  <a:gd name="connsiteX4" fmla="*/ 1901371 w 12162971"/>
                  <a:gd name="connsiteY4" fmla="*/ 3425372 h 3425383"/>
                  <a:gd name="connsiteX5" fmla="*/ 12162971 w 12162971"/>
                  <a:gd name="connsiteY5" fmla="*/ 3425372 h 3425383"/>
                  <a:gd name="connsiteX0" fmla="*/ 0 w 12162971"/>
                  <a:gd name="connsiteY0" fmla="*/ 0 h 3425381"/>
                  <a:gd name="connsiteX1" fmla="*/ 8069943 w 12162971"/>
                  <a:gd name="connsiteY1" fmla="*/ 0 h 3425381"/>
                  <a:gd name="connsiteX2" fmla="*/ 8069943 w 12162971"/>
                  <a:gd name="connsiteY2" fmla="*/ 1567543 h 3425381"/>
                  <a:gd name="connsiteX3" fmla="*/ 1901371 w 12162971"/>
                  <a:gd name="connsiteY3" fmla="*/ 1567543 h 3425381"/>
                  <a:gd name="connsiteX4" fmla="*/ 1901371 w 12162971"/>
                  <a:gd name="connsiteY4" fmla="*/ 3425372 h 3425381"/>
                  <a:gd name="connsiteX5" fmla="*/ 12162971 w 12162971"/>
                  <a:gd name="connsiteY5" fmla="*/ 3425372 h 3425381"/>
                  <a:gd name="connsiteX0" fmla="*/ 0 w 12162971"/>
                  <a:gd name="connsiteY0" fmla="*/ 0 h 3425382"/>
                  <a:gd name="connsiteX1" fmla="*/ 8069943 w 12162971"/>
                  <a:gd name="connsiteY1" fmla="*/ 0 h 3425382"/>
                  <a:gd name="connsiteX2" fmla="*/ 8069943 w 12162971"/>
                  <a:gd name="connsiteY2" fmla="*/ 1567543 h 3425382"/>
                  <a:gd name="connsiteX3" fmla="*/ 1901371 w 12162971"/>
                  <a:gd name="connsiteY3" fmla="*/ 1567543 h 3425382"/>
                  <a:gd name="connsiteX4" fmla="*/ 1901371 w 12162971"/>
                  <a:gd name="connsiteY4" fmla="*/ 3425372 h 3425382"/>
                  <a:gd name="connsiteX5" fmla="*/ 12162971 w 12162971"/>
                  <a:gd name="connsiteY5" fmla="*/ 3425372 h 342538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443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5653 h 3431025"/>
                  <a:gd name="connsiteX1" fmla="*/ 7976454 w 12162971"/>
                  <a:gd name="connsiteY1" fmla="*/ 5210 h 3431025"/>
                  <a:gd name="connsiteX2" fmla="*/ 8069943 w 12162971"/>
                  <a:gd name="connsiteY2" fmla="*/ 5653 h 3431025"/>
                  <a:gd name="connsiteX3" fmla="*/ 8069943 w 12162971"/>
                  <a:gd name="connsiteY3" fmla="*/ 1573196 h 3431025"/>
                  <a:gd name="connsiteX4" fmla="*/ 1901371 w 12162971"/>
                  <a:gd name="connsiteY4" fmla="*/ 1573196 h 3431025"/>
                  <a:gd name="connsiteX5" fmla="*/ 1901371 w 12162971"/>
                  <a:gd name="connsiteY5" fmla="*/ 3431025 h 3431025"/>
                  <a:gd name="connsiteX6" fmla="*/ 12162971 w 12162971"/>
                  <a:gd name="connsiteY6" fmla="*/ 3431025 h 3431025"/>
                  <a:gd name="connsiteX0" fmla="*/ 0 w 12162971"/>
                  <a:gd name="connsiteY0" fmla="*/ 645 h 3426017"/>
                  <a:gd name="connsiteX1" fmla="*/ 7976454 w 12162971"/>
                  <a:gd name="connsiteY1" fmla="*/ 202 h 3426017"/>
                  <a:gd name="connsiteX2" fmla="*/ 8069943 w 12162971"/>
                  <a:gd name="connsiteY2" fmla="*/ 9934 h 3426017"/>
                  <a:gd name="connsiteX3" fmla="*/ 8069943 w 12162971"/>
                  <a:gd name="connsiteY3" fmla="*/ 1568188 h 3426017"/>
                  <a:gd name="connsiteX4" fmla="*/ 1901371 w 12162971"/>
                  <a:gd name="connsiteY4" fmla="*/ 1568188 h 3426017"/>
                  <a:gd name="connsiteX5" fmla="*/ 1901371 w 12162971"/>
                  <a:gd name="connsiteY5" fmla="*/ 3426017 h 3426017"/>
                  <a:gd name="connsiteX6" fmla="*/ 12162971 w 12162971"/>
                  <a:gd name="connsiteY6" fmla="*/ 3426017 h 3426017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12828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1457 h 3426829"/>
                  <a:gd name="connsiteX1" fmla="*/ 7976454 w 12162971"/>
                  <a:gd name="connsiteY1" fmla="*/ 1014 h 3426829"/>
                  <a:gd name="connsiteX2" fmla="*/ 8069943 w 12162971"/>
                  <a:gd name="connsiteY2" fmla="*/ 13842 h 3426829"/>
                  <a:gd name="connsiteX3" fmla="*/ 8069943 w 12162971"/>
                  <a:gd name="connsiteY3" fmla="*/ 1569000 h 3426829"/>
                  <a:gd name="connsiteX4" fmla="*/ 1901371 w 12162971"/>
                  <a:gd name="connsiteY4" fmla="*/ 1569000 h 3426829"/>
                  <a:gd name="connsiteX5" fmla="*/ 1901371 w 12162971"/>
                  <a:gd name="connsiteY5" fmla="*/ 3426829 h 3426829"/>
                  <a:gd name="connsiteX6" fmla="*/ 12162971 w 12162971"/>
                  <a:gd name="connsiteY6" fmla="*/ 3426829 h 3426829"/>
                  <a:gd name="connsiteX0" fmla="*/ 0 w 12162971"/>
                  <a:gd name="connsiteY0" fmla="*/ 9289 h 3434661"/>
                  <a:gd name="connsiteX1" fmla="*/ 7976454 w 12162971"/>
                  <a:gd name="connsiteY1" fmla="*/ 8846 h 3434661"/>
                  <a:gd name="connsiteX2" fmla="*/ 8069943 w 12162971"/>
                  <a:gd name="connsiteY2" fmla="*/ 21674 h 3434661"/>
                  <a:gd name="connsiteX3" fmla="*/ 8069943 w 12162971"/>
                  <a:gd name="connsiteY3" fmla="*/ 1576832 h 3434661"/>
                  <a:gd name="connsiteX4" fmla="*/ 1901371 w 12162971"/>
                  <a:gd name="connsiteY4" fmla="*/ 1576832 h 3434661"/>
                  <a:gd name="connsiteX5" fmla="*/ 1901371 w 12162971"/>
                  <a:gd name="connsiteY5" fmla="*/ 3434661 h 3434661"/>
                  <a:gd name="connsiteX6" fmla="*/ 12162971 w 12162971"/>
                  <a:gd name="connsiteY6" fmla="*/ 3434661 h 3434661"/>
                  <a:gd name="connsiteX0" fmla="*/ 0 w 12162971"/>
                  <a:gd name="connsiteY0" fmla="*/ 1000 h 3426372"/>
                  <a:gd name="connsiteX1" fmla="*/ 7976454 w 12162971"/>
                  <a:gd name="connsiteY1" fmla="*/ 557 h 3426372"/>
                  <a:gd name="connsiteX2" fmla="*/ 8069943 w 12162971"/>
                  <a:gd name="connsiteY2" fmla="*/ 13385 h 3426372"/>
                  <a:gd name="connsiteX3" fmla="*/ 8069943 w 12162971"/>
                  <a:gd name="connsiteY3" fmla="*/ 1568543 h 3426372"/>
                  <a:gd name="connsiteX4" fmla="*/ 1901371 w 12162971"/>
                  <a:gd name="connsiteY4" fmla="*/ 1568543 h 3426372"/>
                  <a:gd name="connsiteX5" fmla="*/ 1901371 w 12162971"/>
                  <a:gd name="connsiteY5" fmla="*/ 3426372 h 3426372"/>
                  <a:gd name="connsiteX6" fmla="*/ 12162971 w 12162971"/>
                  <a:gd name="connsiteY6" fmla="*/ 3426372 h 3426372"/>
                  <a:gd name="connsiteX0" fmla="*/ 0 w 12162971"/>
                  <a:gd name="connsiteY0" fmla="*/ 7001 h 3432373"/>
                  <a:gd name="connsiteX1" fmla="*/ 7949334 w 12162971"/>
                  <a:gd name="connsiteY1" fmla="*/ 366 h 3432373"/>
                  <a:gd name="connsiteX2" fmla="*/ 8069943 w 12162971"/>
                  <a:gd name="connsiteY2" fmla="*/ 19386 h 3432373"/>
                  <a:gd name="connsiteX3" fmla="*/ 8069943 w 12162971"/>
                  <a:gd name="connsiteY3" fmla="*/ 1574544 h 3432373"/>
                  <a:gd name="connsiteX4" fmla="*/ 1901371 w 12162971"/>
                  <a:gd name="connsiteY4" fmla="*/ 1574544 h 3432373"/>
                  <a:gd name="connsiteX5" fmla="*/ 1901371 w 12162971"/>
                  <a:gd name="connsiteY5" fmla="*/ 3432373 h 3432373"/>
                  <a:gd name="connsiteX6" fmla="*/ 12162971 w 12162971"/>
                  <a:gd name="connsiteY6" fmla="*/ 3432373 h 3432373"/>
                  <a:gd name="connsiteX0" fmla="*/ 0 w 12162971"/>
                  <a:gd name="connsiteY0" fmla="*/ 3981 h 3429353"/>
                  <a:gd name="connsiteX1" fmla="*/ 7940293 w 12162971"/>
                  <a:gd name="connsiteY1" fmla="*/ 443 h 3429353"/>
                  <a:gd name="connsiteX2" fmla="*/ 8069943 w 12162971"/>
                  <a:gd name="connsiteY2" fmla="*/ 16366 h 3429353"/>
                  <a:gd name="connsiteX3" fmla="*/ 8069943 w 12162971"/>
                  <a:gd name="connsiteY3" fmla="*/ 1571524 h 3429353"/>
                  <a:gd name="connsiteX4" fmla="*/ 1901371 w 12162971"/>
                  <a:gd name="connsiteY4" fmla="*/ 1571524 h 3429353"/>
                  <a:gd name="connsiteX5" fmla="*/ 1901371 w 12162971"/>
                  <a:gd name="connsiteY5" fmla="*/ 3429353 h 3429353"/>
                  <a:gd name="connsiteX6" fmla="*/ 12162971 w 12162971"/>
                  <a:gd name="connsiteY6" fmla="*/ 3429353 h 3429353"/>
                  <a:gd name="connsiteX0" fmla="*/ 0 w 12162971"/>
                  <a:gd name="connsiteY0" fmla="*/ 4094 h 3429466"/>
                  <a:gd name="connsiteX1" fmla="*/ 7940293 w 12162971"/>
                  <a:gd name="connsiteY1" fmla="*/ 556 h 3429466"/>
                  <a:gd name="connsiteX2" fmla="*/ 8072956 w 12162971"/>
                  <a:gd name="connsiteY2" fmla="*/ 13383 h 3429466"/>
                  <a:gd name="connsiteX3" fmla="*/ 8069943 w 12162971"/>
                  <a:gd name="connsiteY3" fmla="*/ 1571637 h 3429466"/>
                  <a:gd name="connsiteX4" fmla="*/ 1901371 w 12162971"/>
                  <a:gd name="connsiteY4" fmla="*/ 1571637 h 3429466"/>
                  <a:gd name="connsiteX5" fmla="*/ 1901371 w 12162971"/>
                  <a:gd name="connsiteY5" fmla="*/ 3429466 h 3429466"/>
                  <a:gd name="connsiteX6" fmla="*/ 12162971 w 12162971"/>
                  <a:gd name="connsiteY6" fmla="*/ 3429466 h 3429466"/>
                  <a:gd name="connsiteX0" fmla="*/ 0 w 12162971"/>
                  <a:gd name="connsiteY0" fmla="*/ 4637 h 3430009"/>
                  <a:gd name="connsiteX1" fmla="*/ 7940293 w 12162971"/>
                  <a:gd name="connsiteY1" fmla="*/ 1099 h 3430009"/>
                  <a:gd name="connsiteX2" fmla="*/ 8072956 w 12162971"/>
                  <a:gd name="connsiteY2" fmla="*/ 7733 h 3430009"/>
                  <a:gd name="connsiteX3" fmla="*/ 8069943 w 12162971"/>
                  <a:gd name="connsiteY3" fmla="*/ 1572180 h 3430009"/>
                  <a:gd name="connsiteX4" fmla="*/ 1901371 w 12162971"/>
                  <a:gd name="connsiteY4" fmla="*/ 1572180 h 3430009"/>
                  <a:gd name="connsiteX5" fmla="*/ 1901371 w 12162971"/>
                  <a:gd name="connsiteY5" fmla="*/ 3430009 h 3430009"/>
                  <a:gd name="connsiteX6" fmla="*/ 12162971 w 12162971"/>
                  <a:gd name="connsiteY6" fmla="*/ 3430009 h 3430009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01371 w 12162971"/>
                  <a:gd name="connsiteY4" fmla="*/ 1571448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2971" h="3429277">
                    <a:moveTo>
                      <a:pt x="0" y="3905"/>
                    </a:moveTo>
                    <a:lnTo>
                      <a:pt x="7940293" y="367"/>
                    </a:lnTo>
                    <a:cubicBezTo>
                      <a:pt x="7983510" y="-2582"/>
                      <a:pt x="8032753" y="13046"/>
                      <a:pt x="8072956" y="19386"/>
                    </a:cubicBezTo>
                    <a:cubicBezTo>
                      <a:pt x="9117985" y="324186"/>
                      <a:pt x="8795658" y="1585963"/>
                      <a:pt x="8069943" y="1571448"/>
                    </a:cubicBezTo>
                    <a:lnTo>
                      <a:pt x="1922465" y="1565256"/>
                    </a:lnTo>
                    <a:cubicBezTo>
                      <a:pt x="788443" y="1675947"/>
                      <a:pt x="838814" y="3365608"/>
                      <a:pt x="1901371" y="3429277"/>
                    </a:cubicBezTo>
                    <a:lnTo>
                      <a:pt x="12162971" y="3429277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7" name="Group 196"/>
              <p:cNvGrpSpPr/>
              <p:nvPr/>
            </p:nvGrpSpPr>
            <p:grpSpPr>
              <a:xfrm>
                <a:off x="845605" y="1922398"/>
                <a:ext cx="7519855" cy="3558978"/>
                <a:chOff x="845605" y="1922398"/>
                <a:chExt cx="7519855" cy="3558978"/>
              </a:xfrm>
              <a:solidFill>
                <a:schemeClr val="tx2">
                  <a:lumMod val="65000"/>
                  <a:lumOff val="35000"/>
                </a:schemeClr>
              </a:solidFill>
            </p:grpSpPr>
            <p:sp>
              <p:nvSpPr>
                <p:cNvPr id="198" name="Isosceles Triangle 197"/>
                <p:cNvSpPr/>
                <p:nvPr/>
              </p:nvSpPr>
              <p:spPr>
                <a:xfrm rot="5400000">
                  <a:off x="793951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Isosceles Triangle 198"/>
                <p:cNvSpPr/>
                <p:nvPr/>
              </p:nvSpPr>
              <p:spPr>
                <a:xfrm rot="5400000">
                  <a:off x="4513529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Isosceles Triangle 199"/>
                <p:cNvSpPr/>
                <p:nvPr/>
              </p:nvSpPr>
              <p:spPr>
                <a:xfrm rot="10800000">
                  <a:off x="959881" y="4392865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Isosceles Triangle 200"/>
                <p:cNvSpPr/>
                <p:nvPr/>
              </p:nvSpPr>
              <p:spPr>
                <a:xfrm rot="16200000">
                  <a:off x="5823992" y="350567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Isosceles Triangle 201"/>
                <p:cNvSpPr/>
                <p:nvPr/>
              </p:nvSpPr>
              <p:spPr>
                <a:xfrm rot="5400000">
                  <a:off x="7787036" y="1979589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Isosceles Triangle 202"/>
                <p:cNvSpPr/>
                <p:nvPr/>
              </p:nvSpPr>
              <p:spPr>
                <a:xfrm rot="5400000">
                  <a:off x="4481450" y="5311778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Isosceles Triangle 203"/>
                <p:cNvSpPr/>
                <p:nvPr/>
              </p:nvSpPr>
              <p:spPr>
                <a:xfrm rot="5400000">
                  <a:off x="8201028" y="5316944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" name="Group 158"/>
          <p:cNvGrpSpPr/>
          <p:nvPr/>
        </p:nvGrpSpPr>
        <p:grpSpPr>
          <a:xfrm>
            <a:off x="4491056" y="985480"/>
            <a:ext cx="737472" cy="737471"/>
            <a:chOff x="5507384" y="1554292"/>
            <a:chExt cx="983296" cy="983294"/>
          </a:xfrm>
        </p:grpSpPr>
        <p:grpSp>
          <p:nvGrpSpPr>
            <p:cNvPr id="190" name="Group 189"/>
            <p:cNvGrpSpPr/>
            <p:nvPr/>
          </p:nvGrpSpPr>
          <p:grpSpPr>
            <a:xfrm>
              <a:off x="5507384" y="1554292"/>
              <a:ext cx="983296" cy="983294"/>
              <a:chOff x="5507384" y="1554292"/>
              <a:chExt cx="983296" cy="983294"/>
            </a:xfrm>
          </p:grpSpPr>
          <p:sp>
            <p:nvSpPr>
              <p:cNvPr id="192" name="Oval 191"/>
              <p:cNvSpPr/>
              <p:nvPr/>
            </p:nvSpPr>
            <p:spPr>
              <a:xfrm>
                <a:off x="5507384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606805" y="1653713"/>
                <a:ext cx="784455" cy="784452"/>
              </a:xfrm>
              <a:prstGeom prst="ellipse">
                <a:avLst/>
              </a:prstGeom>
              <a:gradFill>
                <a:gsLst>
                  <a:gs pos="2000">
                    <a:srgbClr val="25AD89"/>
                  </a:gs>
                  <a:gs pos="93000">
                    <a:srgbClr val="1F9072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5718828" y="1661219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3548655" y="2867613"/>
            <a:ext cx="737472" cy="737471"/>
            <a:chOff x="7376934" y="3081730"/>
            <a:chExt cx="983296" cy="983294"/>
          </a:xfrm>
        </p:grpSpPr>
        <p:grpSp>
          <p:nvGrpSpPr>
            <p:cNvPr id="186" name="Group 185"/>
            <p:cNvGrpSpPr/>
            <p:nvPr/>
          </p:nvGrpSpPr>
          <p:grpSpPr>
            <a:xfrm>
              <a:off x="7376934" y="3081730"/>
              <a:ext cx="983296" cy="983294"/>
              <a:chOff x="7376934" y="3081730"/>
              <a:chExt cx="983296" cy="983294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7376934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476355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3B556D"/>
                  </a:gs>
                  <a:gs pos="93000">
                    <a:srgbClr val="202E3B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7" name="TextBox 186"/>
            <p:cNvSpPr txBox="1"/>
            <p:nvPr/>
          </p:nvSpPr>
          <p:spPr>
            <a:xfrm>
              <a:off x="7588377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39277" y="3897664"/>
            <a:ext cx="737472" cy="737471"/>
            <a:chOff x="3637835" y="3081730"/>
            <a:chExt cx="983296" cy="983294"/>
          </a:xfrm>
        </p:grpSpPr>
        <p:grpSp>
          <p:nvGrpSpPr>
            <p:cNvPr id="182" name="Group 181"/>
            <p:cNvGrpSpPr/>
            <p:nvPr/>
          </p:nvGrpSpPr>
          <p:grpSpPr>
            <a:xfrm>
              <a:off x="3637835" y="3081730"/>
              <a:ext cx="983296" cy="983294"/>
              <a:chOff x="3637835" y="3081730"/>
              <a:chExt cx="983296" cy="983294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3637835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737256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FBE45"/>
                  </a:gs>
                  <a:gs pos="93000">
                    <a:srgbClr val="CBA72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3849279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594430" y="5162699"/>
            <a:ext cx="737472" cy="737471"/>
            <a:chOff x="2052393" y="4894978"/>
            <a:chExt cx="983296" cy="983294"/>
          </a:xfrm>
        </p:grpSpPr>
        <p:grpSp>
          <p:nvGrpSpPr>
            <p:cNvPr id="178" name="Group 177"/>
            <p:cNvGrpSpPr/>
            <p:nvPr/>
          </p:nvGrpSpPr>
          <p:grpSpPr>
            <a:xfrm>
              <a:off x="2052393" y="4894978"/>
              <a:ext cx="983296" cy="983294"/>
              <a:chOff x="2052393" y="4894978"/>
              <a:chExt cx="983296" cy="983294"/>
            </a:xfrm>
          </p:grpSpPr>
          <p:sp>
            <p:nvSpPr>
              <p:cNvPr id="180" name="Oval 179"/>
              <p:cNvSpPr/>
              <p:nvPr/>
            </p:nvSpPr>
            <p:spPr>
              <a:xfrm>
                <a:off x="2052393" y="4894978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151814" y="4994399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63A36"/>
                  </a:gs>
                  <a:gs pos="93000">
                    <a:srgbClr val="AE2724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2263836" y="5001905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22766" y="1004237"/>
            <a:ext cx="737472" cy="737471"/>
            <a:chOff x="1768286" y="1554292"/>
            <a:chExt cx="983296" cy="983294"/>
          </a:xfrm>
        </p:grpSpPr>
        <p:grpSp>
          <p:nvGrpSpPr>
            <p:cNvPr id="166" name="Group 165"/>
            <p:cNvGrpSpPr/>
            <p:nvPr/>
          </p:nvGrpSpPr>
          <p:grpSpPr>
            <a:xfrm>
              <a:off x="1768286" y="1554292"/>
              <a:ext cx="983296" cy="983294"/>
              <a:chOff x="1768286" y="1554292"/>
              <a:chExt cx="983296" cy="983294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1768286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67707" y="1653713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008DF6"/>
                  </a:gs>
                  <a:gs pos="93000">
                    <a:srgbClr val="0070C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1995239" y="1661219"/>
              <a:ext cx="529391" cy="800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460294" y="3972230"/>
            <a:ext cx="3246978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5143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Higher/Advanced Higher (English;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; Geography; Technologies; Business Studies)</a:t>
            </a:r>
          </a:p>
          <a:p>
            <a:pPr defTabSz="514350"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171450" indent="-171450" defTabSz="5143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– Game and Wildlife Management  HNC (SCQF Level 7)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79026" y="3700963"/>
            <a:ext cx="217783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S6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27"/>
    </mc:Choice>
    <mc:Fallback>
      <p:transition spd="slow" advTm="4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0" y="0"/>
            <a:ext cx="8706152" cy="625164"/>
            <a:chOff x="1493" y="0"/>
            <a:chExt cx="11608202" cy="833552"/>
          </a:xfrm>
        </p:grpSpPr>
        <p:sp>
          <p:nvSpPr>
            <p:cNvPr id="4" name="TextBox 3"/>
            <p:cNvSpPr txBox="1"/>
            <p:nvPr/>
          </p:nvSpPr>
          <p:spPr>
            <a:xfrm>
              <a:off x="11158" y="0"/>
              <a:ext cx="11598537" cy="697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smtClean="0">
                  <a:latin typeface="Arial" panose="020B0604020202020204" pitchFamily="34" charset="0"/>
                  <a:cs typeface="Arial" panose="020B0604020202020204" pitchFamily="34" charset="0"/>
                </a:rPr>
                <a:t>Healthcare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Midwife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493" y="805164"/>
              <a:ext cx="4203202" cy="28388"/>
            </a:xfrm>
            <a:prstGeom prst="rect">
              <a:avLst/>
            </a:prstGeom>
            <a:solidFill>
              <a:srgbClr val="015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827" y="628124"/>
            <a:ext cx="8143213" cy="5962165"/>
            <a:chOff x="361827" y="517284"/>
            <a:chExt cx="8143213" cy="5962165"/>
          </a:xfrm>
        </p:grpSpPr>
        <p:sp>
          <p:nvSpPr>
            <p:cNvPr id="65" name="TextBox 64"/>
            <p:cNvSpPr txBox="1"/>
            <p:nvPr/>
          </p:nvSpPr>
          <p:spPr>
            <a:xfrm>
              <a:off x="361827" y="584328"/>
              <a:ext cx="1877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Primary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23253" y="517284"/>
              <a:ext cx="31421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S1 – S3 Broad General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337217" y="3471948"/>
              <a:ext cx="3228405" cy="1356449"/>
              <a:chOff x="2614311" y="5563075"/>
              <a:chExt cx="4304541" cy="180859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2809352" y="5563075"/>
                <a:ext cx="2961529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S5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614311" y="6120048"/>
                <a:ext cx="4304541" cy="12516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Higher (English; </a:t>
                </a:r>
                <a:r>
                  <a:rPr lang="en-US" sz="11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Maths</a:t>
                </a: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Human Biology)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Borders College Schools Academy (Psychology; Care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1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College – Foundation Apprenticeship in Social Services and Healthcare (SCQF Level 6)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87033" y="5558439"/>
              <a:ext cx="8018007" cy="921010"/>
              <a:chOff x="1692646" y="5574242"/>
              <a:chExt cx="10690677" cy="1228017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692646" y="5574242"/>
                <a:ext cx="1786264" cy="4103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Skills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70981" y="6002038"/>
                <a:ext cx="10212342" cy="800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514350"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Resilience	Taking responsibility	Making decisions	Developing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plan	Listening</a:t>
                </a:r>
              </a:p>
              <a:p>
                <a:pPr defTabSz="514350">
                  <a:defRPr/>
                </a:pPr>
                <a:endParaRPr lang="en-GB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14350">
                  <a:defRPr/>
                </a:pP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Verbal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communication		Supporting	Social conscience	Empathising	Researching</a:t>
                </a:r>
                <a:r>
                  <a:rPr lang="en-GB" sz="1100" dirty="0" smtClean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11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94070" y="1733417"/>
              <a:ext cx="3066950" cy="879578"/>
              <a:chOff x="4018689" y="481262"/>
              <a:chExt cx="4089267" cy="1172771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310865" y="481262"/>
                <a:ext cx="3749496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S4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018689" y="853814"/>
                <a:ext cx="4089267" cy="8002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N4/N5 (English; Maths; Biology)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Borders College Schools Academy (Psychology; Care)</a:t>
                </a: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-11506" y="1112152"/>
            <a:ext cx="9136158" cy="4544040"/>
            <a:chOff x="-14990" y="1922398"/>
            <a:chExt cx="12181544" cy="3558978"/>
          </a:xfrm>
        </p:grpSpPr>
        <p:sp>
          <p:nvSpPr>
            <p:cNvPr id="194" name="Freeform 193"/>
            <p:cNvSpPr/>
            <p:nvPr/>
          </p:nvSpPr>
          <p:spPr>
            <a:xfrm>
              <a:off x="-14288" y="2042710"/>
              <a:ext cx="12180842" cy="3342092"/>
            </a:xfrm>
            <a:custGeom>
              <a:avLst/>
              <a:gdLst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83"/>
                <a:gd name="connsiteX1" fmla="*/ 8069943 w 12162971"/>
                <a:gd name="connsiteY1" fmla="*/ 0 h 3425383"/>
                <a:gd name="connsiteX2" fmla="*/ 8069943 w 12162971"/>
                <a:gd name="connsiteY2" fmla="*/ 1567543 h 3425383"/>
                <a:gd name="connsiteX3" fmla="*/ 1901371 w 12162971"/>
                <a:gd name="connsiteY3" fmla="*/ 1567543 h 3425383"/>
                <a:gd name="connsiteX4" fmla="*/ 1901371 w 12162971"/>
                <a:gd name="connsiteY4" fmla="*/ 3425372 h 3425383"/>
                <a:gd name="connsiteX5" fmla="*/ 12162971 w 12162971"/>
                <a:gd name="connsiteY5" fmla="*/ 3425372 h 3425383"/>
                <a:gd name="connsiteX0" fmla="*/ 0 w 12162971"/>
                <a:gd name="connsiteY0" fmla="*/ 0 h 3425381"/>
                <a:gd name="connsiteX1" fmla="*/ 8069943 w 12162971"/>
                <a:gd name="connsiteY1" fmla="*/ 0 h 3425381"/>
                <a:gd name="connsiteX2" fmla="*/ 8069943 w 12162971"/>
                <a:gd name="connsiteY2" fmla="*/ 1567543 h 3425381"/>
                <a:gd name="connsiteX3" fmla="*/ 1901371 w 12162971"/>
                <a:gd name="connsiteY3" fmla="*/ 1567543 h 3425381"/>
                <a:gd name="connsiteX4" fmla="*/ 1901371 w 12162971"/>
                <a:gd name="connsiteY4" fmla="*/ 3425372 h 3425381"/>
                <a:gd name="connsiteX5" fmla="*/ 12162971 w 12162971"/>
                <a:gd name="connsiteY5" fmla="*/ 3425372 h 3425381"/>
                <a:gd name="connsiteX0" fmla="*/ 0 w 12162971"/>
                <a:gd name="connsiteY0" fmla="*/ 0 h 3425382"/>
                <a:gd name="connsiteX1" fmla="*/ 8069943 w 12162971"/>
                <a:gd name="connsiteY1" fmla="*/ 0 h 3425382"/>
                <a:gd name="connsiteX2" fmla="*/ 8069943 w 12162971"/>
                <a:gd name="connsiteY2" fmla="*/ 1567543 h 3425382"/>
                <a:gd name="connsiteX3" fmla="*/ 1901371 w 12162971"/>
                <a:gd name="connsiteY3" fmla="*/ 1567543 h 3425382"/>
                <a:gd name="connsiteX4" fmla="*/ 1901371 w 12162971"/>
                <a:gd name="connsiteY4" fmla="*/ 3425372 h 3425382"/>
                <a:gd name="connsiteX5" fmla="*/ 12162971 w 12162971"/>
                <a:gd name="connsiteY5" fmla="*/ 3425372 h 342538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443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5653 h 3431025"/>
                <a:gd name="connsiteX1" fmla="*/ 7976454 w 12162971"/>
                <a:gd name="connsiteY1" fmla="*/ 5210 h 3431025"/>
                <a:gd name="connsiteX2" fmla="*/ 8069943 w 12162971"/>
                <a:gd name="connsiteY2" fmla="*/ 5653 h 3431025"/>
                <a:gd name="connsiteX3" fmla="*/ 8069943 w 12162971"/>
                <a:gd name="connsiteY3" fmla="*/ 1573196 h 3431025"/>
                <a:gd name="connsiteX4" fmla="*/ 1901371 w 12162971"/>
                <a:gd name="connsiteY4" fmla="*/ 1573196 h 3431025"/>
                <a:gd name="connsiteX5" fmla="*/ 1901371 w 12162971"/>
                <a:gd name="connsiteY5" fmla="*/ 3431025 h 3431025"/>
                <a:gd name="connsiteX6" fmla="*/ 12162971 w 12162971"/>
                <a:gd name="connsiteY6" fmla="*/ 3431025 h 3431025"/>
                <a:gd name="connsiteX0" fmla="*/ 0 w 12162971"/>
                <a:gd name="connsiteY0" fmla="*/ 645 h 3426017"/>
                <a:gd name="connsiteX1" fmla="*/ 7976454 w 12162971"/>
                <a:gd name="connsiteY1" fmla="*/ 202 h 3426017"/>
                <a:gd name="connsiteX2" fmla="*/ 8069943 w 12162971"/>
                <a:gd name="connsiteY2" fmla="*/ 9934 h 3426017"/>
                <a:gd name="connsiteX3" fmla="*/ 8069943 w 12162971"/>
                <a:gd name="connsiteY3" fmla="*/ 1568188 h 3426017"/>
                <a:gd name="connsiteX4" fmla="*/ 1901371 w 12162971"/>
                <a:gd name="connsiteY4" fmla="*/ 1568188 h 3426017"/>
                <a:gd name="connsiteX5" fmla="*/ 1901371 w 12162971"/>
                <a:gd name="connsiteY5" fmla="*/ 3426017 h 3426017"/>
                <a:gd name="connsiteX6" fmla="*/ 12162971 w 12162971"/>
                <a:gd name="connsiteY6" fmla="*/ 3426017 h 3426017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12828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1457 h 3426829"/>
                <a:gd name="connsiteX1" fmla="*/ 7976454 w 12162971"/>
                <a:gd name="connsiteY1" fmla="*/ 1014 h 3426829"/>
                <a:gd name="connsiteX2" fmla="*/ 8069943 w 12162971"/>
                <a:gd name="connsiteY2" fmla="*/ 13842 h 3426829"/>
                <a:gd name="connsiteX3" fmla="*/ 8069943 w 12162971"/>
                <a:gd name="connsiteY3" fmla="*/ 1569000 h 3426829"/>
                <a:gd name="connsiteX4" fmla="*/ 1901371 w 12162971"/>
                <a:gd name="connsiteY4" fmla="*/ 1569000 h 3426829"/>
                <a:gd name="connsiteX5" fmla="*/ 1901371 w 12162971"/>
                <a:gd name="connsiteY5" fmla="*/ 3426829 h 3426829"/>
                <a:gd name="connsiteX6" fmla="*/ 12162971 w 12162971"/>
                <a:gd name="connsiteY6" fmla="*/ 3426829 h 3426829"/>
                <a:gd name="connsiteX0" fmla="*/ 0 w 12162971"/>
                <a:gd name="connsiteY0" fmla="*/ 9289 h 3434661"/>
                <a:gd name="connsiteX1" fmla="*/ 7976454 w 12162971"/>
                <a:gd name="connsiteY1" fmla="*/ 8846 h 3434661"/>
                <a:gd name="connsiteX2" fmla="*/ 8069943 w 12162971"/>
                <a:gd name="connsiteY2" fmla="*/ 21674 h 3434661"/>
                <a:gd name="connsiteX3" fmla="*/ 8069943 w 12162971"/>
                <a:gd name="connsiteY3" fmla="*/ 1576832 h 3434661"/>
                <a:gd name="connsiteX4" fmla="*/ 1901371 w 12162971"/>
                <a:gd name="connsiteY4" fmla="*/ 1576832 h 3434661"/>
                <a:gd name="connsiteX5" fmla="*/ 1901371 w 12162971"/>
                <a:gd name="connsiteY5" fmla="*/ 3434661 h 3434661"/>
                <a:gd name="connsiteX6" fmla="*/ 12162971 w 12162971"/>
                <a:gd name="connsiteY6" fmla="*/ 3434661 h 3434661"/>
                <a:gd name="connsiteX0" fmla="*/ 0 w 12162971"/>
                <a:gd name="connsiteY0" fmla="*/ 1000 h 3426372"/>
                <a:gd name="connsiteX1" fmla="*/ 7976454 w 12162971"/>
                <a:gd name="connsiteY1" fmla="*/ 557 h 3426372"/>
                <a:gd name="connsiteX2" fmla="*/ 8069943 w 12162971"/>
                <a:gd name="connsiteY2" fmla="*/ 13385 h 3426372"/>
                <a:gd name="connsiteX3" fmla="*/ 8069943 w 12162971"/>
                <a:gd name="connsiteY3" fmla="*/ 1568543 h 3426372"/>
                <a:gd name="connsiteX4" fmla="*/ 1901371 w 12162971"/>
                <a:gd name="connsiteY4" fmla="*/ 1568543 h 3426372"/>
                <a:gd name="connsiteX5" fmla="*/ 1901371 w 12162971"/>
                <a:gd name="connsiteY5" fmla="*/ 3426372 h 3426372"/>
                <a:gd name="connsiteX6" fmla="*/ 12162971 w 12162971"/>
                <a:gd name="connsiteY6" fmla="*/ 3426372 h 3426372"/>
                <a:gd name="connsiteX0" fmla="*/ 0 w 12162971"/>
                <a:gd name="connsiteY0" fmla="*/ 7001 h 3432373"/>
                <a:gd name="connsiteX1" fmla="*/ 7949334 w 12162971"/>
                <a:gd name="connsiteY1" fmla="*/ 366 h 3432373"/>
                <a:gd name="connsiteX2" fmla="*/ 8069943 w 12162971"/>
                <a:gd name="connsiteY2" fmla="*/ 19386 h 3432373"/>
                <a:gd name="connsiteX3" fmla="*/ 8069943 w 12162971"/>
                <a:gd name="connsiteY3" fmla="*/ 1574544 h 3432373"/>
                <a:gd name="connsiteX4" fmla="*/ 1901371 w 12162971"/>
                <a:gd name="connsiteY4" fmla="*/ 1574544 h 3432373"/>
                <a:gd name="connsiteX5" fmla="*/ 1901371 w 12162971"/>
                <a:gd name="connsiteY5" fmla="*/ 3432373 h 3432373"/>
                <a:gd name="connsiteX6" fmla="*/ 12162971 w 12162971"/>
                <a:gd name="connsiteY6" fmla="*/ 3432373 h 3432373"/>
                <a:gd name="connsiteX0" fmla="*/ 0 w 12162971"/>
                <a:gd name="connsiteY0" fmla="*/ 3981 h 3429353"/>
                <a:gd name="connsiteX1" fmla="*/ 7940293 w 12162971"/>
                <a:gd name="connsiteY1" fmla="*/ 443 h 3429353"/>
                <a:gd name="connsiteX2" fmla="*/ 8069943 w 12162971"/>
                <a:gd name="connsiteY2" fmla="*/ 16366 h 3429353"/>
                <a:gd name="connsiteX3" fmla="*/ 8069943 w 12162971"/>
                <a:gd name="connsiteY3" fmla="*/ 1571524 h 3429353"/>
                <a:gd name="connsiteX4" fmla="*/ 1901371 w 12162971"/>
                <a:gd name="connsiteY4" fmla="*/ 1571524 h 3429353"/>
                <a:gd name="connsiteX5" fmla="*/ 1901371 w 12162971"/>
                <a:gd name="connsiteY5" fmla="*/ 3429353 h 3429353"/>
                <a:gd name="connsiteX6" fmla="*/ 12162971 w 12162971"/>
                <a:gd name="connsiteY6" fmla="*/ 3429353 h 3429353"/>
                <a:gd name="connsiteX0" fmla="*/ 0 w 12162971"/>
                <a:gd name="connsiteY0" fmla="*/ 4094 h 3429466"/>
                <a:gd name="connsiteX1" fmla="*/ 7940293 w 12162971"/>
                <a:gd name="connsiteY1" fmla="*/ 556 h 3429466"/>
                <a:gd name="connsiteX2" fmla="*/ 8072956 w 12162971"/>
                <a:gd name="connsiteY2" fmla="*/ 13383 h 3429466"/>
                <a:gd name="connsiteX3" fmla="*/ 8069943 w 12162971"/>
                <a:gd name="connsiteY3" fmla="*/ 1571637 h 3429466"/>
                <a:gd name="connsiteX4" fmla="*/ 1901371 w 12162971"/>
                <a:gd name="connsiteY4" fmla="*/ 1571637 h 3429466"/>
                <a:gd name="connsiteX5" fmla="*/ 1901371 w 12162971"/>
                <a:gd name="connsiteY5" fmla="*/ 3429466 h 3429466"/>
                <a:gd name="connsiteX6" fmla="*/ 12162971 w 12162971"/>
                <a:gd name="connsiteY6" fmla="*/ 3429466 h 3429466"/>
                <a:gd name="connsiteX0" fmla="*/ 0 w 12162971"/>
                <a:gd name="connsiteY0" fmla="*/ 4637 h 3430009"/>
                <a:gd name="connsiteX1" fmla="*/ 7940293 w 12162971"/>
                <a:gd name="connsiteY1" fmla="*/ 1099 h 3430009"/>
                <a:gd name="connsiteX2" fmla="*/ 8072956 w 12162971"/>
                <a:gd name="connsiteY2" fmla="*/ 7733 h 3430009"/>
                <a:gd name="connsiteX3" fmla="*/ 8069943 w 12162971"/>
                <a:gd name="connsiteY3" fmla="*/ 1572180 h 3430009"/>
                <a:gd name="connsiteX4" fmla="*/ 1901371 w 12162971"/>
                <a:gd name="connsiteY4" fmla="*/ 1572180 h 3430009"/>
                <a:gd name="connsiteX5" fmla="*/ 1901371 w 12162971"/>
                <a:gd name="connsiteY5" fmla="*/ 3430009 h 3430009"/>
                <a:gd name="connsiteX6" fmla="*/ 12162971 w 12162971"/>
                <a:gd name="connsiteY6" fmla="*/ 3430009 h 3430009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01371 w 12162971"/>
                <a:gd name="connsiteY4" fmla="*/ 1571448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2971" h="3429277">
                  <a:moveTo>
                    <a:pt x="0" y="3905"/>
                  </a:moveTo>
                  <a:lnTo>
                    <a:pt x="7940293" y="367"/>
                  </a:lnTo>
                  <a:cubicBezTo>
                    <a:pt x="7983510" y="-2582"/>
                    <a:pt x="8032753" y="13046"/>
                    <a:pt x="8072956" y="19386"/>
                  </a:cubicBezTo>
                  <a:cubicBezTo>
                    <a:pt x="9117985" y="324186"/>
                    <a:pt x="8795658" y="1585963"/>
                    <a:pt x="8069943" y="1571448"/>
                  </a:cubicBezTo>
                  <a:lnTo>
                    <a:pt x="1922465" y="1565256"/>
                  </a:lnTo>
                  <a:cubicBezTo>
                    <a:pt x="788443" y="1675947"/>
                    <a:pt x="838814" y="3365608"/>
                    <a:pt x="1901371" y="3429277"/>
                  </a:cubicBezTo>
                  <a:lnTo>
                    <a:pt x="12162971" y="3429277"/>
                  </a:lnTo>
                </a:path>
              </a:pathLst>
            </a:custGeom>
            <a:noFill/>
            <a:ln w="4413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-14990" y="1922398"/>
              <a:ext cx="12180842" cy="3558978"/>
              <a:chOff x="-14990" y="1922398"/>
              <a:chExt cx="12180842" cy="3558978"/>
            </a:xfrm>
          </p:grpSpPr>
          <p:sp>
            <p:nvSpPr>
              <p:cNvPr id="196" name="Freeform 195"/>
              <p:cNvSpPr/>
              <p:nvPr/>
            </p:nvSpPr>
            <p:spPr>
              <a:xfrm>
                <a:off x="-14990" y="2031330"/>
                <a:ext cx="12180842" cy="3342092"/>
              </a:xfrm>
              <a:custGeom>
                <a:avLst/>
                <a:gdLst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83"/>
                  <a:gd name="connsiteX1" fmla="*/ 8069943 w 12162971"/>
                  <a:gd name="connsiteY1" fmla="*/ 0 h 3425383"/>
                  <a:gd name="connsiteX2" fmla="*/ 8069943 w 12162971"/>
                  <a:gd name="connsiteY2" fmla="*/ 1567543 h 3425383"/>
                  <a:gd name="connsiteX3" fmla="*/ 1901371 w 12162971"/>
                  <a:gd name="connsiteY3" fmla="*/ 1567543 h 3425383"/>
                  <a:gd name="connsiteX4" fmla="*/ 1901371 w 12162971"/>
                  <a:gd name="connsiteY4" fmla="*/ 3425372 h 3425383"/>
                  <a:gd name="connsiteX5" fmla="*/ 12162971 w 12162971"/>
                  <a:gd name="connsiteY5" fmla="*/ 3425372 h 3425383"/>
                  <a:gd name="connsiteX0" fmla="*/ 0 w 12162971"/>
                  <a:gd name="connsiteY0" fmla="*/ 0 h 3425381"/>
                  <a:gd name="connsiteX1" fmla="*/ 8069943 w 12162971"/>
                  <a:gd name="connsiteY1" fmla="*/ 0 h 3425381"/>
                  <a:gd name="connsiteX2" fmla="*/ 8069943 w 12162971"/>
                  <a:gd name="connsiteY2" fmla="*/ 1567543 h 3425381"/>
                  <a:gd name="connsiteX3" fmla="*/ 1901371 w 12162971"/>
                  <a:gd name="connsiteY3" fmla="*/ 1567543 h 3425381"/>
                  <a:gd name="connsiteX4" fmla="*/ 1901371 w 12162971"/>
                  <a:gd name="connsiteY4" fmla="*/ 3425372 h 3425381"/>
                  <a:gd name="connsiteX5" fmla="*/ 12162971 w 12162971"/>
                  <a:gd name="connsiteY5" fmla="*/ 3425372 h 3425381"/>
                  <a:gd name="connsiteX0" fmla="*/ 0 w 12162971"/>
                  <a:gd name="connsiteY0" fmla="*/ 0 h 3425382"/>
                  <a:gd name="connsiteX1" fmla="*/ 8069943 w 12162971"/>
                  <a:gd name="connsiteY1" fmla="*/ 0 h 3425382"/>
                  <a:gd name="connsiteX2" fmla="*/ 8069943 w 12162971"/>
                  <a:gd name="connsiteY2" fmla="*/ 1567543 h 3425382"/>
                  <a:gd name="connsiteX3" fmla="*/ 1901371 w 12162971"/>
                  <a:gd name="connsiteY3" fmla="*/ 1567543 h 3425382"/>
                  <a:gd name="connsiteX4" fmla="*/ 1901371 w 12162971"/>
                  <a:gd name="connsiteY4" fmla="*/ 3425372 h 3425382"/>
                  <a:gd name="connsiteX5" fmla="*/ 12162971 w 12162971"/>
                  <a:gd name="connsiteY5" fmla="*/ 3425372 h 342538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443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5653 h 3431025"/>
                  <a:gd name="connsiteX1" fmla="*/ 7976454 w 12162971"/>
                  <a:gd name="connsiteY1" fmla="*/ 5210 h 3431025"/>
                  <a:gd name="connsiteX2" fmla="*/ 8069943 w 12162971"/>
                  <a:gd name="connsiteY2" fmla="*/ 5653 h 3431025"/>
                  <a:gd name="connsiteX3" fmla="*/ 8069943 w 12162971"/>
                  <a:gd name="connsiteY3" fmla="*/ 1573196 h 3431025"/>
                  <a:gd name="connsiteX4" fmla="*/ 1901371 w 12162971"/>
                  <a:gd name="connsiteY4" fmla="*/ 1573196 h 3431025"/>
                  <a:gd name="connsiteX5" fmla="*/ 1901371 w 12162971"/>
                  <a:gd name="connsiteY5" fmla="*/ 3431025 h 3431025"/>
                  <a:gd name="connsiteX6" fmla="*/ 12162971 w 12162971"/>
                  <a:gd name="connsiteY6" fmla="*/ 3431025 h 3431025"/>
                  <a:gd name="connsiteX0" fmla="*/ 0 w 12162971"/>
                  <a:gd name="connsiteY0" fmla="*/ 645 h 3426017"/>
                  <a:gd name="connsiteX1" fmla="*/ 7976454 w 12162971"/>
                  <a:gd name="connsiteY1" fmla="*/ 202 h 3426017"/>
                  <a:gd name="connsiteX2" fmla="*/ 8069943 w 12162971"/>
                  <a:gd name="connsiteY2" fmla="*/ 9934 h 3426017"/>
                  <a:gd name="connsiteX3" fmla="*/ 8069943 w 12162971"/>
                  <a:gd name="connsiteY3" fmla="*/ 1568188 h 3426017"/>
                  <a:gd name="connsiteX4" fmla="*/ 1901371 w 12162971"/>
                  <a:gd name="connsiteY4" fmla="*/ 1568188 h 3426017"/>
                  <a:gd name="connsiteX5" fmla="*/ 1901371 w 12162971"/>
                  <a:gd name="connsiteY5" fmla="*/ 3426017 h 3426017"/>
                  <a:gd name="connsiteX6" fmla="*/ 12162971 w 12162971"/>
                  <a:gd name="connsiteY6" fmla="*/ 3426017 h 3426017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12828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1457 h 3426829"/>
                  <a:gd name="connsiteX1" fmla="*/ 7976454 w 12162971"/>
                  <a:gd name="connsiteY1" fmla="*/ 1014 h 3426829"/>
                  <a:gd name="connsiteX2" fmla="*/ 8069943 w 12162971"/>
                  <a:gd name="connsiteY2" fmla="*/ 13842 h 3426829"/>
                  <a:gd name="connsiteX3" fmla="*/ 8069943 w 12162971"/>
                  <a:gd name="connsiteY3" fmla="*/ 1569000 h 3426829"/>
                  <a:gd name="connsiteX4" fmla="*/ 1901371 w 12162971"/>
                  <a:gd name="connsiteY4" fmla="*/ 1569000 h 3426829"/>
                  <a:gd name="connsiteX5" fmla="*/ 1901371 w 12162971"/>
                  <a:gd name="connsiteY5" fmla="*/ 3426829 h 3426829"/>
                  <a:gd name="connsiteX6" fmla="*/ 12162971 w 12162971"/>
                  <a:gd name="connsiteY6" fmla="*/ 3426829 h 3426829"/>
                  <a:gd name="connsiteX0" fmla="*/ 0 w 12162971"/>
                  <a:gd name="connsiteY0" fmla="*/ 9289 h 3434661"/>
                  <a:gd name="connsiteX1" fmla="*/ 7976454 w 12162971"/>
                  <a:gd name="connsiteY1" fmla="*/ 8846 h 3434661"/>
                  <a:gd name="connsiteX2" fmla="*/ 8069943 w 12162971"/>
                  <a:gd name="connsiteY2" fmla="*/ 21674 h 3434661"/>
                  <a:gd name="connsiteX3" fmla="*/ 8069943 w 12162971"/>
                  <a:gd name="connsiteY3" fmla="*/ 1576832 h 3434661"/>
                  <a:gd name="connsiteX4" fmla="*/ 1901371 w 12162971"/>
                  <a:gd name="connsiteY4" fmla="*/ 1576832 h 3434661"/>
                  <a:gd name="connsiteX5" fmla="*/ 1901371 w 12162971"/>
                  <a:gd name="connsiteY5" fmla="*/ 3434661 h 3434661"/>
                  <a:gd name="connsiteX6" fmla="*/ 12162971 w 12162971"/>
                  <a:gd name="connsiteY6" fmla="*/ 3434661 h 3434661"/>
                  <a:gd name="connsiteX0" fmla="*/ 0 w 12162971"/>
                  <a:gd name="connsiteY0" fmla="*/ 1000 h 3426372"/>
                  <a:gd name="connsiteX1" fmla="*/ 7976454 w 12162971"/>
                  <a:gd name="connsiteY1" fmla="*/ 557 h 3426372"/>
                  <a:gd name="connsiteX2" fmla="*/ 8069943 w 12162971"/>
                  <a:gd name="connsiteY2" fmla="*/ 13385 h 3426372"/>
                  <a:gd name="connsiteX3" fmla="*/ 8069943 w 12162971"/>
                  <a:gd name="connsiteY3" fmla="*/ 1568543 h 3426372"/>
                  <a:gd name="connsiteX4" fmla="*/ 1901371 w 12162971"/>
                  <a:gd name="connsiteY4" fmla="*/ 1568543 h 3426372"/>
                  <a:gd name="connsiteX5" fmla="*/ 1901371 w 12162971"/>
                  <a:gd name="connsiteY5" fmla="*/ 3426372 h 3426372"/>
                  <a:gd name="connsiteX6" fmla="*/ 12162971 w 12162971"/>
                  <a:gd name="connsiteY6" fmla="*/ 3426372 h 3426372"/>
                  <a:gd name="connsiteX0" fmla="*/ 0 w 12162971"/>
                  <a:gd name="connsiteY0" fmla="*/ 7001 h 3432373"/>
                  <a:gd name="connsiteX1" fmla="*/ 7949334 w 12162971"/>
                  <a:gd name="connsiteY1" fmla="*/ 366 h 3432373"/>
                  <a:gd name="connsiteX2" fmla="*/ 8069943 w 12162971"/>
                  <a:gd name="connsiteY2" fmla="*/ 19386 h 3432373"/>
                  <a:gd name="connsiteX3" fmla="*/ 8069943 w 12162971"/>
                  <a:gd name="connsiteY3" fmla="*/ 1574544 h 3432373"/>
                  <a:gd name="connsiteX4" fmla="*/ 1901371 w 12162971"/>
                  <a:gd name="connsiteY4" fmla="*/ 1574544 h 3432373"/>
                  <a:gd name="connsiteX5" fmla="*/ 1901371 w 12162971"/>
                  <a:gd name="connsiteY5" fmla="*/ 3432373 h 3432373"/>
                  <a:gd name="connsiteX6" fmla="*/ 12162971 w 12162971"/>
                  <a:gd name="connsiteY6" fmla="*/ 3432373 h 3432373"/>
                  <a:gd name="connsiteX0" fmla="*/ 0 w 12162971"/>
                  <a:gd name="connsiteY0" fmla="*/ 3981 h 3429353"/>
                  <a:gd name="connsiteX1" fmla="*/ 7940293 w 12162971"/>
                  <a:gd name="connsiteY1" fmla="*/ 443 h 3429353"/>
                  <a:gd name="connsiteX2" fmla="*/ 8069943 w 12162971"/>
                  <a:gd name="connsiteY2" fmla="*/ 16366 h 3429353"/>
                  <a:gd name="connsiteX3" fmla="*/ 8069943 w 12162971"/>
                  <a:gd name="connsiteY3" fmla="*/ 1571524 h 3429353"/>
                  <a:gd name="connsiteX4" fmla="*/ 1901371 w 12162971"/>
                  <a:gd name="connsiteY4" fmla="*/ 1571524 h 3429353"/>
                  <a:gd name="connsiteX5" fmla="*/ 1901371 w 12162971"/>
                  <a:gd name="connsiteY5" fmla="*/ 3429353 h 3429353"/>
                  <a:gd name="connsiteX6" fmla="*/ 12162971 w 12162971"/>
                  <a:gd name="connsiteY6" fmla="*/ 3429353 h 3429353"/>
                  <a:gd name="connsiteX0" fmla="*/ 0 w 12162971"/>
                  <a:gd name="connsiteY0" fmla="*/ 4094 h 3429466"/>
                  <a:gd name="connsiteX1" fmla="*/ 7940293 w 12162971"/>
                  <a:gd name="connsiteY1" fmla="*/ 556 h 3429466"/>
                  <a:gd name="connsiteX2" fmla="*/ 8072956 w 12162971"/>
                  <a:gd name="connsiteY2" fmla="*/ 13383 h 3429466"/>
                  <a:gd name="connsiteX3" fmla="*/ 8069943 w 12162971"/>
                  <a:gd name="connsiteY3" fmla="*/ 1571637 h 3429466"/>
                  <a:gd name="connsiteX4" fmla="*/ 1901371 w 12162971"/>
                  <a:gd name="connsiteY4" fmla="*/ 1571637 h 3429466"/>
                  <a:gd name="connsiteX5" fmla="*/ 1901371 w 12162971"/>
                  <a:gd name="connsiteY5" fmla="*/ 3429466 h 3429466"/>
                  <a:gd name="connsiteX6" fmla="*/ 12162971 w 12162971"/>
                  <a:gd name="connsiteY6" fmla="*/ 3429466 h 3429466"/>
                  <a:gd name="connsiteX0" fmla="*/ 0 w 12162971"/>
                  <a:gd name="connsiteY0" fmla="*/ 4637 h 3430009"/>
                  <a:gd name="connsiteX1" fmla="*/ 7940293 w 12162971"/>
                  <a:gd name="connsiteY1" fmla="*/ 1099 h 3430009"/>
                  <a:gd name="connsiteX2" fmla="*/ 8072956 w 12162971"/>
                  <a:gd name="connsiteY2" fmla="*/ 7733 h 3430009"/>
                  <a:gd name="connsiteX3" fmla="*/ 8069943 w 12162971"/>
                  <a:gd name="connsiteY3" fmla="*/ 1572180 h 3430009"/>
                  <a:gd name="connsiteX4" fmla="*/ 1901371 w 12162971"/>
                  <a:gd name="connsiteY4" fmla="*/ 1572180 h 3430009"/>
                  <a:gd name="connsiteX5" fmla="*/ 1901371 w 12162971"/>
                  <a:gd name="connsiteY5" fmla="*/ 3430009 h 3430009"/>
                  <a:gd name="connsiteX6" fmla="*/ 12162971 w 12162971"/>
                  <a:gd name="connsiteY6" fmla="*/ 3430009 h 3430009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01371 w 12162971"/>
                  <a:gd name="connsiteY4" fmla="*/ 1571448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2971" h="3429277">
                    <a:moveTo>
                      <a:pt x="0" y="3905"/>
                    </a:moveTo>
                    <a:lnTo>
                      <a:pt x="7940293" y="367"/>
                    </a:lnTo>
                    <a:cubicBezTo>
                      <a:pt x="7983510" y="-2582"/>
                      <a:pt x="8032753" y="13046"/>
                      <a:pt x="8072956" y="19386"/>
                    </a:cubicBezTo>
                    <a:cubicBezTo>
                      <a:pt x="9117985" y="324186"/>
                      <a:pt x="8795658" y="1585963"/>
                      <a:pt x="8069943" y="1571448"/>
                    </a:cubicBezTo>
                    <a:lnTo>
                      <a:pt x="1922465" y="1565256"/>
                    </a:lnTo>
                    <a:cubicBezTo>
                      <a:pt x="788443" y="1675947"/>
                      <a:pt x="838814" y="3365608"/>
                      <a:pt x="1901371" y="3429277"/>
                    </a:cubicBezTo>
                    <a:lnTo>
                      <a:pt x="12162971" y="3429277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7" name="Group 196"/>
              <p:cNvGrpSpPr/>
              <p:nvPr/>
            </p:nvGrpSpPr>
            <p:grpSpPr>
              <a:xfrm>
                <a:off x="845605" y="1922398"/>
                <a:ext cx="7519855" cy="3558978"/>
                <a:chOff x="845605" y="1922398"/>
                <a:chExt cx="7519855" cy="3558978"/>
              </a:xfrm>
              <a:solidFill>
                <a:schemeClr val="tx2">
                  <a:lumMod val="65000"/>
                  <a:lumOff val="35000"/>
                </a:schemeClr>
              </a:solidFill>
            </p:grpSpPr>
            <p:sp>
              <p:nvSpPr>
                <p:cNvPr id="198" name="Isosceles Triangle 197"/>
                <p:cNvSpPr/>
                <p:nvPr/>
              </p:nvSpPr>
              <p:spPr>
                <a:xfrm rot="5400000">
                  <a:off x="793951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Isosceles Triangle 198"/>
                <p:cNvSpPr/>
                <p:nvPr/>
              </p:nvSpPr>
              <p:spPr>
                <a:xfrm rot="5400000">
                  <a:off x="4513529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Isosceles Triangle 199"/>
                <p:cNvSpPr/>
                <p:nvPr/>
              </p:nvSpPr>
              <p:spPr>
                <a:xfrm rot="10800000">
                  <a:off x="959881" y="4392865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Isosceles Triangle 200"/>
                <p:cNvSpPr/>
                <p:nvPr/>
              </p:nvSpPr>
              <p:spPr>
                <a:xfrm rot="16200000">
                  <a:off x="5823992" y="350567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Isosceles Triangle 201"/>
                <p:cNvSpPr/>
                <p:nvPr/>
              </p:nvSpPr>
              <p:spPr>
                <a:xfrm rot="5400000">
                  <a:off x="7787036" y="1979589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Isosceles Triangle 202"/>
                <p:cNvSpPr/>
                <p:nvPr/>
              </p:nvSpPr>
              <p:spPr>
                <a:xfrm rot="5400000">
                  <a:off x="4481450" y="5311778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Isosceles Triangle 203"/>
                <p:cNvSpPr/>
                <p:nvPr/>
              </p:nvSpPr>
              <p:spPr>
                <a:xfrm rot="5400000">
                  <a:off x="8201028" y="5316944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" name="Group 158"/>
          <p:cNvGrpSpPr/>
          <p:nvPr/>
        </p:nvGrpSpPr>
        <p:grpSpPr>
          <a:xfrm>
            <a:off x="4491056" y="985480"/>
            <a:ext cx="737472" cy="737471"/>
            <a:chOff x="5507384" y="1554292"/>
            <a:chExt cx="983296" cy="983294"/>
          </a:xfrm>
        </p:grpSpPr>
        <p:grpSp>
          <p:nvGrpSpPr>
            <p:cNvPr id="190" name="Group 189"/>
            <p:cNvGrpSpPr/>
            <p:nvPr/>
          </p:nvGrpSpPr>
          <p:grpSpPr>
            <a:xfrm>
              <a:off x="5507384" y="1554292"/>
              <a:ext cx="983296" cy="983294"/>
              <a:chOff x="5507384" y="1554292"/>
              <a:chExt cx="983296" cy="983294"/>
            </a:xfrm>
          </p:grpSpPr>
          <p:sp>
            <p:nvSpPr>
              <p:cNvPr id="192" name="Oval 191"/>
              <p:cNvSpPr/>
              <p:nvPr/>
            </p:nvSpPr>
            <p:spPr>
              <a:xfrm>
                <a:off x="5507384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606805" y="1653713"/>
                <a:ext cx="784455" cy="784452"/>
              </a:xfrm>
              <a:prstGeom prst="ellipse">
                <a:avLst/>
              </a:prstGeom>
              <a:gradFill>
                <a:gsLst>
                  <a:gs pos="2000">
                    <a:srgbClr val="25AD89"/>
                  </a:gs>
                  <a:gs pos="93000">
                    <a:srgbClr val="1F9072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5718828" y="1661219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3548655" y="2867613"/>
            <a:ext cx="737472" cy="737471"/>
            <a:chOff x="7376934" y="3081730"/>
            <a:chExt cx="983296" cy="983294"/>
          </a:xfrm>
        </p:grpSpPr>
        <p:grpSp>
          <p:nvGrpSpPr>
            <p:cNvPr id="186" name="Group 185"/>
            <p:cNvGrpSpPr/>
            <p:nvPr/>
          </p:nvGrpSpPr>
          <p:grpSpPr>
            <a:xfrm>
              <a:off x="7376934" y="3081730"/>
              <a:ext cx="983296" cy="983294"/>
              <a:chOff x="7376934" y="3081730"/>
              <a:chExt cx="983296" cy="983294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7376934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476355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3B556D"/>
                  </a:gs>
                  <a:gs pos="93000">
                    <a:srgbClr val="202E3B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7" name="TextBox 186"/>
            <p:cNvSpPr txBox="1"/>
            <p:nvPr/>
          </p:nvSpPr>
          <p:spPr>
            <a:xfrm>
              <a:off x="7588377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39277" y="3897664"/>
            <a:ext cx="737472" cy="737471"/>
            <a:chOff x="3637835" y="3081730"/>
            <a:chExt cx="983296" cy="983294"/>
          </a:xfrm>
        </p:grpSpPr>
        <p:grpSp>
          <p:nvGrpSpPr>
            <p:cNvPr id="182" name="Group 181"/>
            <p:cNvGrpSpPr/>
            <p:nvPr/>
          </p:nvGrpSpPr>
          <p:grpSpPr>
            <a:xfrm>
              <a:off x="3637835" y="3081730"/>
              <a:ext cx="983296" cy="983294"/>
              <a:chOff x="3637835" y="3081730"/>
              <a:chExt cx="983296" cy="983294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3637835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737256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FBE45"/>
                  </a:gs>
                  <a:gs pos="93000">
                    <a:srgbClr val="CBA72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3849279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594430" y="5162699"/>
            <a:ext cx="737472" cy="737471"/>
            <a:chOff x="2052393" y="4894978"/>
            <a:chExt cx="983296" cy="983294"/>
          </a:xfrm>
        </p:grpSpPr>
        <p:grpSp>
          <p:nvGrpSpPr>
            <p:cNvPr id="178" name="Group 177"/>
            <p:cNvGrpSpPr/>
            <p:nvPr/>
          </p:nvGrpSpPr>
          <p:grpSpPr>
            <a:xfrm>
              <a:off x="2052393" y="4894978"/>
              <a:ext cx="983296" cy="983294"/>
              <a:chOff x="2052393" y="4894978"/>
              <a:chExt cx="983296" cy="983294"/>
            </a:xfrm>
          </p:grpSpPr>
          <p:sp>
            <p:nvSpPr>
              <p:cNvPr id="180" name="Oval 179"/>
              <p:cNvSpPr/>
              <p:nvPr/>
            </p:nvSpPr>
            <p:spPr>
              <a:xfrm>
                <a:off x="2052393" y="4894978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151814" y="4994399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63A36"/>
                  </a:gs>
                  <a:gs pos="93000">
                    <a:srgbClr val="AE2724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2263836" y="5001905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22766" y="1004237"/>
            <a:ext cx="737472" cy="737471"/>
            <a:chOff x="1768286" y="1554292"/>
            <a:chExt cx="983296" cy="983294"/>
          </a:xfrm>
        </p:grpSpPr>
        <p:grpSp>
          <p:nvGrpSpPr>
            <p:cNvPr id="166" name="Group 165"/>
            <p:cNvGrpSpPr/>
            <p:nvPr/>
          </p:nvGrpSpPr>
          <p:grpSpPr>
            <a:xfrm>
              <a:off x="1768286" y="1554292"/>
              <a:ext cx="983296" cy="983294"/>
              <a:chOff x="1768286" y="1554292"/>
              <a:chExt cx="983296" cy="983294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1768286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67707" y="1653713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008DF6"/>
                  </a:gs>
                  <a:gs pos="93000">
                    <a:srgbClr val="0070C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1995239" y="1661219"/>
              <a:ext cx="529391" cy="800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05390" y="3468634"/>
            <a:ext cx="3401882" cy="1717148"/>
            <a:chOff x="5305390" y="3534207"/>
            <a:chExt cx="3401882" cy="1717148"/>
          </a:xfrm>
        </p:grpSpPr>
        <p:sp>
          <p:nvSpPr>
            <p:cNvPr id="77" name="TextBox 76"/>
            <p:cNvSpPr txBox="1"/>
            <p:nvPr/>
          </p:nvSpPr>
          <p:spPr>
            <a:xfrm>
              <a:off x="5305390" y="3804805"/>
              <a:ext cx="3401882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 defTabSz="514350">
                <a:buFont typeface="Arial" panose="020B0604020202020204" pitchFamily="34" charset="0"/>
                <a:buChar char="•"/>
                <a:defRPr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Higher/Advanced Higher (English;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; Human Biology)</a:t>
              </a:r>
            </a:p>
            <a:p>
              <a:pPr marL="171450" indent="-171450" defTabSz="514350"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Borders College Schools Academy (Psychology; Care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514350">
                <a:buFont typeface="Arial" panose="020B0604020202020204" pitchFamily="34" charset="0"/>
                <a:buChar char="•"/>
                <a:defRPr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Year 2 of Foundation Apprenticeship</a:t>
              </a:r>
            </a:p>
            <a:p>
              <a:pPr marL="171450" indent="-171450" defTabSz="514350">
                <a:buFont typeface="Arial" panose="020B0604020202020204" pitchFamily="34" charset="0"/>
                <a:buChar char="•"/>
                <a:defRPr/>
              </a:pP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514350">
                <a:defRPr/>
              </a:pPr>
              <a:r>
                <a:rPr lang="en-US" sz="11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Leading to University - Bachelors Degree in Midwifery</a:t>
              </a:r>
              <a:endParaRPr lang="en-US" sz="11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505515" y="3534207"/>
              <a:ext cx="217783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S6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6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3"/>
    </mc:Choice>
    <mc:Fallback>
      <p:transition spd="slow" advTm="1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0" y="0"/>
            <a:ext cx="8706152" cy="625164"/>
            <a:chOff x="1493" y="0"/>
            <a:chExt cx="11608202" cy="833552"/>
          </a:xfrm>
        </p:grpSpPr>
        <p:sp>
          <p:nvSpPr>
            <p:cNvPr id="4" name="TextBox 3"/>
            <p:cNvSpPr txBox="1"/>
            <p:nvPr/>
          </p:nvSpPr>
          <p:spPr>
            <a:xfrm>
              <a:off x="11158" y="0"/>
              <a:ext cx="11598537" cy="697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Computing and ICT – Games Developer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493" y="805164"/>
              <a:ext cx="4203202" cy="28388"/>
            </a:xfrm>
            <a:prstGeom prst="rect">
              <a:avLst/>
            </a:prstGeom>
            <a:solidFill>
              <a:srgbClr val="015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827" y="628124"/>
            <a:ext cx="8143213" cy="5962162"/>
            <a:chOff x="361827" y="517284"/>
            <a:chExt cx="8143213" cy="5962162"/>
          </a:xfrm>
        </p:grpSpPr>
        <p:sp>
          <p:nvSpPr>
            <p:cNvPr id="65" name="TextBox 64"/>
            <p:cNvSpPr txBox="1"/>
            <p:nvPr/>
          </p:nvSpPr>
          <p:spPr>
            <a:xfrm>
              <a:off x="361827" y="584328"/>
              <a:ext cx="18778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Primary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23253" y="517284"/>
              <a:ext cx="31421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S1 – S3 Broad General Education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63315" y="3383769"/>
              <a:ext cx="2435352" cy="1686653"/>
              <a:chOff x="2515776" y="5445503"/>
              <a:chExt cx="3247137" cy="2248870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2801384" y="5445503"/>
                <a:ext cx="2961529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S5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515776" y="5765642"/>
                <a:ext cx="3166908" cy="1928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Higher (English; </a:t>
                </a:r>
                <a:r>
                  <a:rPr lang="en-US" sz="11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Maths</a:t>
                </a: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Physics; Computing; Technologies)</a:t>
                </a:r>
              </a:p>
              <a:p>
                <a:pPr defTabSz="514350"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College – Computing NC (SCQF Level 6)</a:t>
                </a:r>
              </a:p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College – Foundation Apprenticeship Computing and Digital Media (SCQF Level 6)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87033" y="5558432"/>
              <a:ext cx="8018007" cy="921014"/>
              <a:chOff x="1692646" y="5574242"/>
              <a:chExt cx="10690677" cy="1228024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692646" y="5574242"/>
                <a:ext cx="1786264" cy="4103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Skills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70981" y="6002044"/>
                <a:ext cx="10212342" cy="8002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514350"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Adaptability	Working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technology		Written communication		Creative	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Analysing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14350">
                  <a:defRPr/>
                </a:pPr>
                <a:endParaRPr lang="en-GB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14350">
                  <a:defRPr/>
                </a:pP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Problem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solving		Researching	Attention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detail	Developing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plan	Making decisions</a:t>
                </a:r>
                <a:r>
                  <a:rPr lang="en-GB" sz="1100" dirty="0" smtClean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11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752652" y="1873120"/>
              <a:ext cx="3066950" cy="782078"/>
              <a:chOff x="4230132" y="667532"/>
              <a:chExt cx="4089267" cy="1042771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495608" y="667532"/>
                <a:ext cx="3749496" cy="410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S4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230132" y="1135787"/>
                <a:ext cx="4089267" cy="5745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171450" indent="-171450" defTabSz="514350">
                  <a:buFont typeface="Arial" panose="020B0604020202020204" pitchFamily="34" charset="0"/>
                  <a:buChar char="•"/>
                  <a:defRPr/>
                </a:pPr>
                <a:r>
                  <a:rPr lang="en-GB" sz="1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N4/N5 (English; Maths; Physics; Computing; Technologies)</a:t>
                </a: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-11506" y="1112152"/>
            <a:ext cx="9136158" cy="4544040"/>
            <a:chOff x="-14990" y="1922398"/>
            <a:chExt cx="12181544" cy="3558978"/>
          </a:xfrm>
        </p:grpSpPr>
        <p:sp>
          <p:nvSpPr>
            <p:cNvPr id="194" name="Freeform 193"/>
            <p:cNvSpPr/>
            <p:nvPr/>
          </p:nvSpPr>
          <p:spPr>
            <a:xfrm>
              <a:off x="-14288" y="2042710"/>
              <a:ext cx="12180842" cy="3342092"/>
            </a:xfrm>
            <a:custGeom>
              <a:avLst/>
              <a:gdLst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0 h 3425383"/>
                <a:gd name="connsiteX1" fmla="*/ 8069943 w 12162971"/>
                <a:gd name="connsiteY1" fmla="*/ 0 h 3425383"/>
                <a:gd name="connsiteX2" fmla="*/ 8069943 w 12162971"/>
                <a:gd name="connsiteY2" fmla="*/ 1567543 h 3425383"/>
                <a:gd name="connsiteX3" fmla="*/ 1901371 w 12162971"/>
                <a:gd name="connsiteY3" fmla="*/ 1567543 h 3425383"/>
                <a:gd name="connsiteX4" fmla="*/ 1901371 w 12162971"/>
                <a:gd name="connsiteY4" fmla="*/ 3425372 h 3425383"/>
                <a:gd name="connsiteX5" fmla="*/ 12162971 w 12162971"/>
                <a:gd name="connsiteY5" fmla="*/ 3425372 h 3425383"/>
                <a:gd name="connsiteX0" fmla="*/ 0 w 12162971"/>
                <a:gd name="connsiteY0" fmla="*/ 0 h 3425381"/>
                <a:gd name="connsiteX1" fmla="*/ 8069943 w 12162971"/>
                <a:gd name="connsiteY1" fmla="*/ 0 h 3425381"/>
                <a:gd name="connsiteX2" fmla="*/ 8069943 w 12162971"/>
                <a:gd name="connsiteY2" fmla="*/ 1567543 h 3425381"/>
                <a:gd name="connsiteX3" fmla="*/ 1901371 w 12162971"/>
                <a:gd name="connsiteY3" fmla="*/ 1567543 h 3425381"/>
                <a:gd name="connsiteX4" fmla="*/ 1901371 w 12162971"/>
                <a:gd name="connsiteY4" fmla="*/ 3425372 h 3425381"/>
                <a:gd name="connsiteX5" fmla="*/ 12162971 w 12162971"/>
                <a:gd name="connsiteY5" fmla="*/ 3425372 h 3425381"/>
                <a:gd name="connsiteX0" fmla="*/ 0 w 12162971"/>
                <a:gd name="connsiteY0" fmla="*/ 0 h 3425382"/>
                <a:gd name="connsiteX1" fmla="*/ 8069943 w 12162971"/>
                <a:gd name="connsiteY1" fmla="*/ 0 h 3425382"/>
                <a:gd name="connsiteX2" fmla="*/ 8069943 w 12162971"/>
                <a:gd name="connsiteY2" fmla="*/ 1567543 h 3425382"/>
                <a:gd name="connsiteX3" fmla="*/ 1901371 w 12162971"/>
                <a:gd name="connsiteY3" fmla="*/ 1567543 h 3425382"/>
                <a:gd name="connsiteX4" fmla="*/ 1901371 w 12162971"/>
                <a:gd name="connsiteY4" fmla="*/ 3425372 h 3425382"/>
                <a:gd name="connsiteX5" fmla="*/ 12162971 w 12162971"/>
                <a:gd name="connsiteY5" fmla="*/ 3425372 h 3425382"/>
                <a:gd name="connsiteX0" fmla="*/ 0 w 12162971"/>
                <a:gd name="connsiteY0" fmla="*/ 0 h 3425372"/>
                <a:gd name="connsiteX1" fmla="*/ 8069943 w 12162971"/>
                <a:gd name="connsiteY1" fmla="*/ 0 h 3425372"/>
                <a:gd name="connsiteX2" fmla="*/ 8069943 w 12162971"/>
                <a:gd name="connsiteY2" fmla="*/ 1567543 h 3425372"/>
                <a:gd name="connsiteX3" fmla="*/ 1901371 w 12162971"/>
                <a:gd name="connsiteY3" fmla="*/ 1567543 h 3425372"/>
                <a:gd name="connsiteX4" fmla="*/ 1901371 w 12162971"/>
                <a:gd name="connsiteY4" fmla="*/ 3425372 h 3425372"/>
                <a:gd name="connsiteX5" fmla="*/ 12162971 w 12162971"/>
                <a:gd name="connsiteY5" fmla="*/ 3425372 h 3425372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443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5653 h 3431025"/>
                <a:gd name="connsiteX1" fmla="*/ 7976454 w 12162971"/>
                <a:gd name="connsiteY1" fmla="*/ 5210 h 3431025"/>
                <a:gd name="connsiteX2" fmla="*/ 8069943 w 12162971"/>
                <a:gd name="connsiteY2" fmla="*/ 5653 h 3431025"/>
                <a:gd name="connsiteX3" fmla="*/ 8069943 w 12162971"/>
                <a:gd name="connsiteY3" fmla="*/ 1573196 h 3431025"/>
                <a:gd name="connsiteX4" fmla="*/ 1901371 w 12162971"/>
                <a:gd name="connsiteY4" fmla="*/ 1573196 h 3431025"/>
                <a:gd name="connsiteX5" fmla="*/ 1901371 w 12162971"/>
                <a:gd name="connsiteY5" fmla="*/ 3431025 h 3431025"/>
                <a:gd name="connsiteX6" fmla="*/ 12162971 w 12162971"/>
                <a:gd name="connsiteY6" fmla="*/ 3431025 h 3431025"/>
                <a:gd name="connsiteX0" fmla="*/ 0 w 12162971"/>
                <a:gd name="connsiteY0" fmla="*/ 645 h 3426017"/>
                <a:gd name="connsiteX1" fmla="*/ 7976454 w 12162971"/>
                <a:gd name="connsiteY1" fmla="*/ 202 h 3426017"/>
                <a:gd name="connsiteX2" fmla="*/ 8069943 w 12162971"/>
                <a:gd name="connsiteY2" fmla="*/ 9934 h 3426017"/>
                <a:gd name="connsiteX3" fmla="*/ 8069943 w 12162971"/>
                <a:gd name="connsiteY3" fmla="*/ 1568188 h 3426017"/>
                <a:gd name="connsiteX4" fmla="*/ 1901371 w 12162971"/>
                <a:gd name="connsiteY4" fmla="*/ 1568188 h 3426017"/>
                <a:gd name="connsiteX5" fmla="*/ 1901371 w 12162971"/>
                <a:gd name="connsiteY5" fmla="*/ 3426017 h 3426017"/>
                <a:gd name="connsiteX6" fmla="*/ 12162971 w 12162971"/>
                <a:gd name="connsiteY6" fmla="*/ 3426017 h 3426017"/>
                <a:gd name="connsiteX0" fmla="*/ 0 w 12162971"/>
                <a:gd name="connsiteY0" fmla="*/ 443 h 3425815"/>
                <a:gd name="connsiteX1" fmla="*/ 7976454 w 12162971"/>
                <a:gd name="connsiteY1" fmla="*/ 0 h 3425815"/>
                <a:gd name="connsiteX2" fmla="*/ 8069943 w 12162971"/>
                <a:gd name="connsiteY2" fmla="*/ 12828 h 3425815"/>
                <a:gd name="connsiteX3" fmla="*/ 8069943 w 12162971"/>
                <a:gd name="connsiteY3" fmla="*/ 1567986 h 3425815"/>
                <a:gd name="connsiteX4" fmla="*/ 1901371 w 12162971"/>
                <a:gd name="connsiteY4" fmla="*/ 1567986 h 3425815"/>
                <a:gd name="connsiteX5" fmla="*/ 1901371 w 12162971"/>
                <a:gd name="connsiteY5" fmla="*/ 3425815 h 3425815"/>
                <a:gd name="connsiteX6" fmla="*/ 12162971 w 12162971"/>
                <a:gd name="connsiteY6" fmla="*/ 3425815 h 3425815"/>
                <a:gd name="connsiteX0" fmla="*/ 0 w 12162971"/>
                <a:gd name="connsiteY0" fmla="*/ 1457 h 3426829"/>
                <a:gd name="connsiteX1" fmla="*/ 7976454 w 12162971"/>
                <a:gd name="connsiteY1" fmla="*/ 1014 h 3426829"/>
                <a:gd name="connsiteX2" fmla="*/ 8069943 w 12162971"/>
                <a:gd name="connsiteY2" fmla="*/ 13842 h 3426829"/>
                <a:gd name="connsiteX3" fmla="*/ 8069943 w 12162971"/>
                <a:gd name="connsiteY3" fmla="*/ 1569000 h 3426829"/>
                <a:gd name="connsiteX4" fmla="*/ 1901371 w 12162971"/>
                <a:gd name="connsiteY4" fmla="*/ 1569000 h 3426829"/>
                <a:gd name="connsiteX5" fmla="*/ 1901371 w 12162971"/>
                <a:gd name="connsiteY5" fmla="*/ 3426829 h 3426829"/>
                <a:gd name="connsiteX6" fmla="*/ 12162971 w 12162971"/>
                <a:gd name="connsiteY6" fmla="*/ 3426829 h 3426829"/>
                <a:gd name="connsiteX0" fmla="*/ 0 w 12162971"/>
                <a:gd name="connsiteY0" fmla="*/ 9289 h 3434661"/>
                <a:gd name="connsiteX1" fmla="*/ 7976454 w 12162971"/>
                <a:gd name="connsiteY1" fmla="*/ 8846 h 3434661"/>
                <a:gd name="connsiteX2" fmla="*/ 8069943 w 12162971"/>
                <a:gd name="connsiteY2" fmla="*/ 21674 h 3434661"/>
                <a:gd name="connsiteX3" fmla="*/ 8069943 w 12162971"/>
                <a:gd name="connsiteY3" fmla="*/ 1576832 h 3434661"/>
                <a:gd name="connsiteX4" fmla="*/ 1901371 w 12162971"/>
                <a:gd name="connsiteY4" fmla="*/ 1576832 h 3434661"/>
                <a:gd name="connsiteX5" fmla="*/ 1901371 w 12162971"/>
                <a:gd name="connsiteY5" fmla="*/ 3434661 h 3434661"/>
                <a:gd name="connsiteX6" fmla="*/ 12162971 w 12162971"/>
                <a:gd name="connsiteY6" fmla="*/ 3434661 h 3434661"/>
                <a:gd name="connsiteX0" fmla="*/ 0 w 12162971"/>
                <a:gd name="connsiteY0" fmla="*/ 1000 h 3426372"/>
                <a:gd name="connsiteX1" fmla="*/ 7976454 w 12162971"/>
                <a:gd name="connsiteY1" fmla="*/ 557 h 3426372"/>
                <a:gd name="connsiteX2" fmla="*/ 8069943 w 12162971"/>
                <a:gd name="connsiteY2" fmla="*/ 13385 h 3426372"/>
                <a:gd name="connsiteX3" fmla="*/ 8069943 w 12162971"/>
                <a:gd name="connsiteY3" fmla="*/ 1568543 h 3426372"/>
                <a:gd name="connsiteX4" fmla="*/ 1901371 w 12162971"/>
                <a:gd name="connsiteY4" fmla="*/ 1568543 h 3426372"/>
                <a:gd name="connsiteX5" fmla="*/ 1901371 w 12162971"/>
                <a:gd name="connsiteY5" fmla="*/ 3426372 h 3426372"/>
                <a:gd name="connsiteX6" fmla="*/ 12162971 w 12162971"/>
                <a:gd name="connsiteY6" fmla="*/ 3426372 h 3426372"/>
                <a:gd name="connsiteX0" fmla="*/ 0 w 12162971"/>
                <a:gd name="connsiteY0" fmla="*/ 7001 h 3432373"/>
                <a:gd name="connsiteX1" fmla="*/ 7949334 w 12162971"/>
                <a:gd name="connsiteY1" fmla="*/ 366 h 3432373"/>
                <a:gd name="connsiteX2" fmla="*/ 8069943 w 12162971"/>
                <a:gd name="connsiteY2" fmla="*/ 19386 h 3432373"/>
                <a:gd name="connsiteX3" fmla="*/ 8069943 w 12162971"/>
                <a:gd name="connsiteY3" fmla="*/ 1574544 h 3432373"/>
                <a:gd name="connsiteX4" fmla="*/ 1901371 w 12162971"/>
                <a:gd name="connsiteY4" fmla="*/ 1574544 h 3432373"/>
                <a:gd name="connsiteX5" fmla="*/ 1901371 w 12162971"/>
                <a:gd name="connsiteY5" fmla="*/ 3432373 h 3432373"/>
                <a:gd name="connsiteX6" fmla="*/ 12162971 w 12162971"/>
                <a:gd name="connsiteY6" fmla="*/ 3432373 h 3432373"/>
                <a:gd name="connsiteX0" fmla="*/ 0 w 12162971"/>
                <a:gd name="connsiteY0" fmla="*/ 3981 h 3429353"/>
                <a:gd name="connsiteX1" fmla="*/ 7940293 w 12162971"/>
                <a:gd name="connsiteY1" fmla="*/ 443 h 3429353"/>
                <a:gd name="connsiteX2" fmla="*/ 8069943 w 12162971"/>
                <a:gd name="connsiteY2" fmla="*/ 16366 h 3429353"/>
                <a:gd name="connsiteX3" fmla="*/ 8069943 w 12162971"/>
                <a:gd name="connsiteY3" fmla="*/ 1571524 h 3429353"/>
                <a:gd name="connsiteX4" fmla="*/ 1901371 w 12162971"/>
                <a:gd name="connsiteY4" fmla="*/ 1571524 h 3429353"/>
                <a:gd name="connsiteX5" fmla="*/ 1901371 w 12162971"/>
                <a:gd name="connsiteY5" fmla="*/ 3429353 h 3429353"/>
                <a:gd name="connsiteX6" fmla="*/ 12162971 w 12162971"/>
                <a:gd name="connsiteY6" fmla="*/ 3429353 h 3429353"/>
                <a:gd name="connsiteX0" fmla="*/ 0 w 12162971"/>
                <a:gd name="connsiteY0" fmla="*/ 4094 h 3429466"/>
                <a:gd name="connsiteX1" fmla="*/ 7940293 w 12162971"/>
                <a:gd name="connsiteY1" fmla="*/ 556 h 3429466"/>
                <a:gd name="connsiteX2" fmla="*/ 8072956 w 12162971"/>
                <a:gd name="connsiteY2" fmla="*/ 13383 h 3429466"/>
                <a:gd name="connsiteX3" fmla="*/ 8069943 w 12162971"/>
                <a:gd name="connsiteY3" fmla="*/ 1571637 h 3429466"/>
                <a:gd name="connsiteX4" fmla="*/ 1901371 w 12162971"/>
                <a:gd name="connsiteY4" fmla="*/ 1571637 h 3429466"/>
                <a:gd name="connsiteX5" fmla="*/ 1901371 w 12162971"/>
                <a:gd name="connsiteY5" fmla="*/ 3429466 h 3429466"/>
                <a:gd name="connsiteX6" fmla="*/ 12162971 w 12162971"/>
                <a:gd name="connsiteY6" fmla="*/ 3429466 h 3429466"/>
                <a:gd name="connsiteX0" fmla="*/ 0 w 12162971"/>
                <a:gd name="connsiteY0" fmla="*/ 4637 h 3430009"/>
                <a:gd name="connsiteX1" fmla="*/ 7940293 w 12162971"/>
                <a:gd name="connsiteY1" fmla="*/ 1099 h 3430009"/>
                <a:gd name="connsiteX2" fmla="*/ 8072956 w 12162971"/>
                <a:gd name="connsiteY2" fmla="*/ 7733 h 3430009"/>
                <a:gd name="connsiteX3" fmla="*/ 8069943 w 12162971"/>
                <a:gd name="connsiteY3" fmla="*/ 1572180 h 3430009"/>
                <a:gd name="connsiteX4" fmla="*/ 1901371 w 12162971"/>
                <a:gd name="connsiteY4" fmla="*/ 1572180 h 3430009"/>
                <a:gd name="connsiteX5" fmla="*/ 1901371 w 12162971"/>
                <a:gd name="connsiteY5" fmla="*/ 3430009 h 3430009"/>
                <a:gd name="connsiteX6" fmla="*/ 12162971 w 12162971"/>
                <a:gd name="connsiteY6" fmla="*/ 3430009 h 3430009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01371 w 12162971"/>
                <a:gd name="connsiteY4" fmla="*/ 1571448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  <a:gd name="connsiteX0" fmla="*/ 0 w 12162971"/>
                <a:gd name="connsiteY0" fmla="*/ 3905 h 3429277"/>
                <a:gd name="connsiteX1" fmla="*/ 7940293 w 12162971"/>
                <a:gd name="connsiteY1" fmla="*/ 367 h 3429277"/>
                <a:gd name="connsiteX2" fmla="*/ 8072956 w 12162971"/>
                <a:gd name="connsiteY2" fmla="*/ 19386 h 3429277"/>
                <a:gd name="connsiteX3" fmla="*/ 8069943 w 12162971"/>
                <a:gd name="connsiteY3" fmla="*/ 1571448 h 3429277"/>
                <a:gd name="connsiteX4" fmla="*/ 1922465 w 12162971"/>
                <a:gd name="connsiteY4" fmla="*/ 1565256 h 3429277"/>
                <a:gd name="connsiteX5" fmla="*/ 1901371 w 12162971"/>
                <a:gd name="connsiteY5" fmla="*/ 3429277 h 3429277"/>
                <a:gd name="connsiteX6" fmla="*/ 12162971 w 12162971"/>
                <a:gd name="connsiteY6" fmla="*/ 3429277 h 342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2971" h="3429277">
                  <a:moveTo>
                    <a:pt x="0" y="3905"/>
                  </a:moveTo>
                  <a:lnTo>
                    <a:pt x="7940293" y="367"/>
                  </a:lnTo>
                  <a:cubicBezTo>
                    <a:pt x="7983510" y="-2582"/>
                    <a:pt x="8032753" y="13046"/>
                    <a:pt x="8072956" y="19386"/>
                  </a:cubicBezTo>
                  <a:cubicBezTo>
                    <a:pt x="9117985" y="324186"/>
                    <a:pt x="8795658" y="1585963"/>
                    <a:pt x="8069943" y="1571448"/>
                  </a:cubicBezTo>
                  <a:lnTo>
                    <a:pt x="1922465" y="1565256"/>
                  </a:lnTo>
                  <a:cubicBezTo>
                    <a:pt x="788443" y="1675947"/>
                    <a:pt x="838814" y="3365608"/>
                    <a:pt x="1901371" y="3429277"/>
                  </a:cubicBezTo>
                  <a:lnTo>
                    <a:pt x="12162971" y="3429277"/>
                  </a:lnTo>
                </a:path>
              </a:pathLst>
            </a:custGeom>
            <a:noFill/>
            <a:ln w="4413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-14990" y="1922398"/>
              <a:ext cx="12180842" cy="3558978"/>
              <a:chOff x="-14990" y="1922398"/>
              <a:chExt cx="12180842" cy="3558978"/>
            </a:xfrm>
          </p:grpSpPr>
          <p:sp>
            <p:nvSpPr>
              <p:cNvPr id="196" name="Freeform 195"/>
              <p:cNvSpPr/>
              <p:nvPr/>
            </p:nvSpPr>
            <p:spPr>
              <a:xfrm>
                <a:off x="-14990" y="2031330"/>
                <a:ext cx="12180842" cy="3342092"/>
              </a:xfrm>
              <a:custGeom>
                <a:avLst/>
                <a:gdLst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0 h 3425383"/>
                  <a:gd name="connsiteX1" fmla="*/ 8069943 w 12162971"/>
                  <a:gd name="connsiteY1" fmla="*/ 0 h 3425383"/>
                  <a:gd name="connsiteX2" fmla="*/ 8069943 w 12162971"/>
                  <a:gd name="connsiteY2" fmla="*/ 1567543 h 3425383"/>
                  <a:gd name="connsiteX3" fmla="*/ 1901371 w 12162971"/>
                  <a:gd name="connsiteY3" fmla="*/ 1567543 h 3425383"/>
                  <a:gd name="connsiteX4" fmla="*/ 1901371 w 12162971"/>
                  <a:gd name="connsiteY4" fmla="*/ 3425372 h 3425383"/>
                  <a:gd name="connsiteX5" fmla="*/ 12162971 w 12162971"/>
                  <a:gd name="connsiteY5" fmla="*/ 3425372 h 3425383"/>
                  <a:gd name="connsiteX0" fmla="*/ 0 w 12162971"/>
                  <a:gd name="connsiteY0" fmla="*/ 0 h 3425381"/>
                  <a:gd name="connsiteX1" fmla="*/ 8069943 w 12162971"/>
                  <a:gd name="connsiteY1" fmla="*/ 0 h 3425381"/>
                  <a:gd name="connsiteX2" fmla="*/ 8069943 w 12162971"/>
                  <a:gd name="connsiteY2" fmla="*/ 1567543 h 3425381"/>
                  <a:gd name="connsiteX3" fmla="*/ 1901371 w 12162971"/>
                  <a:gd name="connsiteY3" fmla="*/ 1567543 h 3425381"/>
                  <a:gd name="connsiteX4" fmla="*/ 1901371 w 12162971"/>
                  <a:gd name="connsiteY4" fmla="*/ 3425372 h 3425381"/>
                  <a:gd name="connsiteX5" fmla="*/ 12162971 w 12162971"/>
                  <a:gd name="connsiteY5" fmla="*/ 3425372 h 3425381"/>
                  <a:gd name="connsiteX0" fmla="*/ 0 w 12162971"/>
                  <a:gd name="connsiteY0" fmla="*/ 0 h 3425382"/>
                  <a:gd name="connsiteX1" fmla="*/ 8069943 w 12162971"/>
                  <a:gd name="connsiteY1" fmla="*/ 0 h 3425382"/>
                  <a:gd name="connsiteX2" fmla="*/ 8069943 w 12162971"/>
                  <a:gd name="connsiteY2" fmla="*/ 1567543 h 3425382"/>
                  <a:gd name="connsiteX3" fmla="*/ 1901371 w 12162971"/>
                  <a:gd name="connsiteY3" fmla="*/ 1567543 h 3425382"/>
                  <a:gd name="connsiteX4" fmla="*/ 1901371 w 12162971"/>
                  <a:gd name="connsiteY4" fmla="*/ 3425372 h 3425382"/>
                  <a:gd name="connsiteX5" fmla="*/ 12162971 w 12162971"/>
                  <a:gd name="connsiteY5" fmla="*/ 3425372 h 3425382"/>
                  <a:gd name="connsiteX0" fmla="*/ 0 w 12162971"/>
                  <a:gd name="connsiteY0" fmla="*/ 0 h 3425372"/>
                  <a:gd name="connsiteX1" fmla="*/ 8069943 w 12162971"/>
                  <a:gd name="connsiteY1" fmla="*/ 0 h 3425372"/>
                  <a:gd name="connsiteX2" fmla="*/ 8069943 w 12162971"/>
                  <a:gd name="connsiteY2" fmla="*/ 1567543 h 3425372"/>
                  <a:gd name="connsiteX3" fmla="*/ 1901371 w 12162971"/>
                  <a:gd name="connsiteY3" fmla="*/ 1567543 h 3425372"/>
                  <a:gd name="connsiteX4" fmla="*/ 1901371 w 12162971"/>
                  <a:gd name="connsiteY4" fmla="*/ 3425372 h 3425372"/>
                  <a:gd name="connsiteX5" fmla="*/ 12162971 w 12162971"/>
                  <a:gd name="connsiteY5" fmla="*/ 3425372 h 3425372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443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5653 h 3431025"/>
                  <a:gd name="connsiteX1" fmla="*/ 7976454 w 12162971"/>
                  <a:gd name="connsiteY1" fmla="*/ 5210 h 3431025"/>
                  <a:gd name="connsiteX2" fmla="*/ 8069943 w 12162971"/>
                  <a:gd name="connsiteY2" fmla="*/ 5653 h 3431025"/>
                  <a:gd name="connsiteX3" fmla="*/ 8069943 w 12162971"/>
                  <a:gd name="connsiteY3" fmla="*/ 1573196 h 3431025"/>
                  <a:gd name="connsiteX4" fmla="*/ 1901371 w 12162971"/>
                  <a:gd name="connsiteY4" fmla="*/ 1573196 h 3431025"/>
                  <a:gd name="connsiteX5" fmla="*/ 1901371 w 12162971"/>
                  <a:gd name="connsiteY5" fmla="*/ 3431025 h 3431025"/>
                  <a:gd name="connsiteX6" fmla="*/ 12162971 w 12162971"/>
                  <a:gd name="connsiteY6" fmla="*/ 3431025 h 3431025"/>
                  <a:gd name="connsiteX0" fmla="*/ 0 w 12162971"/>
                  <a:gd name="connsiteY0" fmla="*/ 645 h 3426017"/>
                  <a:gd name="connsiteX1" fmla="*/ 7976454 w 12162971"/>
                  <a:gd name="connsiteY1" fmla="*/ 202 h 3426017"/>
                  <a:gd name="connsiteX2" fmla="*/ 8069943 w 12162971"/>
                  <a:gd name="connsiteY2" fmla="*/ 9934 h 3426017"/>
                  <a:gd name="connsiteX3" fmla="*/ 8069943 w 12162971"/>
                  <a:gd name="connsiteY3" fmla="*/ 1568188 h 3426017"/>
                  <a:gd name="connsiteX4" fmla="*/ 1901371 w 12162971"/>
                  <a:gd name="connsiteY4" fmla="*/ 1568188 h 3426017"/>
                  <a:gd name="connsiteX5" fmla="*/ 1901371 w 12162971"/>
                  <a:gd name="connsiteY5" fmla="*/ 3426017 h 3426017"/>
                  <a:gd name="connsiteX6" fmla="*/ 12162971 w 12162971"/>
                  <a:gd name="connsiteY6" fmla="*/ 3426017 h 3426017"/>
                  <a:gd name="connsiteX0" fmla="*/ 0 w 12162971"/>
                  <a:gd name="connsiteY0" fmla="*/ 443 h 3425815"/>
                  <a:gd name="connsiteX1" fmla="*/ 7976454 w 12162971"/>
                  <a:gd name="connsiteY1" fmla="*/ 0 h 3425815"/>
                  <a:gd name="connsiteX2" fmla="*/ 8069943 w 12162971"/>
                  <a:gd name="connsiteY2" fmla="*/ 12828 h 3425815"/>
                  <a:gd name="connsiteX3" fmla="*/ 8069943 w 12162971"/>
                  <a:gd name="connsiteY3" fmla="*/ 1567986 h 3425815"/>
                  <a:gd name="connsiteX4" fmla="*/ 1901371 w 12162971"/>
                  <a:gd name="connsiteY4" fmla="*/ 1567986 h 3425815"/>
                  <a:gd name="connsiteX5" fmla="*/ 1901371 w 12162971"/>
                  <a:gd name="connsiteY5" fmla="*/ 3425815 h 3425815"/>
                  <a:gd name="connsiteX6" fmla="*/ 12162971 w 12162971"/>
                  <a:gd name="connsiteY6" fmla="*/ 3425815 h 3425815"/>
                  <a:gd name="connsiteX0" fmla="*/ 0 w 12162971"/>
                  <a:gd name="connsiteY0" fmla="*/ 1457 h 3426829"/>
                  <a:gd name="connsiteX1" fmla="*/ 7976454 w 12162971"/>
                  <a:gd name="connsiteY1" fmla="*/ 1014 h 3426829"/>
                  <a:gd name="connsiteX2" fmla="*/ 8069943 w 12162971"/>
                  <a:gd name="connsiteY2" fmla="*/ 13842 h 3426829"/>
                  <a:gd name="connsiteX3" fmla="*/ 8069943 w 12162971"/>
                  <a:gd name="connsiteY3" fmla="*/ 1569000 h 3426829"/>
                  <a:gd name="connsiteX4" fmla="*/ 1901371 w 12162971"/>
                  <a:gd name="connsiteY4" fmla="*/ 1569000 h 3426829"/>
                  <a:gd name="connsiteX5" fmla="*/ 1901371 w 12162971"/>
                  <a:gd name="connsiteY5" fmla="*/ 3426829 h 3426829"/>
                  <a:gd name="connsiteX6" fmla="*/ 12162971 w 12162971"/>
                  <a:gd name="connsiteY6" fmla="*/ 3426829 h 3426829"/>
                  <a:gd name="connsiteX0" fmla="*/ 0 w 12162971"/>
                  <a:gd name="connsiteY0" fmla="*/ 9289 h 3434661"/>
                  <a:gd name="connsiteX1" fmla="*/ 7976454 w 12162971"/>
                  <a:gd name="connsiteY1" fmla="*/ 8846 h 3434661"/>
                  <a:gd name="connsiteX2" fmla="*/ 8069943 w 12162971"/>
                  <a:gd name="connsiteY2" fmla="*/ 21674 h 3434661"/>
                  <a:gd name="connsiteX3" fmla="*/ 8069943 w 12162971"/>
                  <a:gd name="connsiteY3" fmla="*/ 1576832 h 3434661"/>
                  <a:gd name="connsiteX4" fmla="*/ 1901371 w 12162971"/>
                  <a:gd name="connsiteY4" fmla="*/ 1576832 h 3434661"/>
                  <a:gd name="connsiteX5" fmla="*/ 1901371 w 12162971"/>
                  <a:gd name="connsiteY5" fmla="*/ 3434661 h 3434661"/>
                  <a:gd name="connsiteX6" fmla="*/ 12162971 w 12162971"/>
                  <a:gd name="connsiteY6" fmla="*/ 3434661 h 3434661"/>
                  <a:gd name="connsiteX0" fmla="*/ 0 w 12162971"/>
                  <a:gd name="connsiteY0" fmla="*/ 1000 h 3426372"/>
                  <a:gd name="connsiteX1" fmla="*/ 7976454 w 12162971"/>
                  <a:gd name="connsiteY1" fmla="*/ 557 h 3426372"/>
                  <a:gd name="connsiteX2" fmla="*/ 8069943 w 12162971"/>
                  <a:gd name="connsiteY2" fmla="*/ 13385 h 3426372"/>
                  <a:gd name="connsiteX3" fmla="*/ 8069943 w 12162971"/>
                  <a:gd name="connsiteY3" fmla="*/ 1568543 h 3426372"/>
                  <a:gd name="connsiteX4" fmla="*/ 1901371 w 12162971"/>
                  <a:gd name="connsiteY4" fmla="*/ 1568543 h 3426372"/>
                  <a:gd name="connsiteX5" fmla="*/ 1901371 w 12162971"/>
                  <a:gd name="connsiteY5" fmla="*/ 3426372 h 3426372"/>
                  <a:gd name="connsiteX6" fmla="*/ 12162971 w 12162971"/>
                  <a:gd name="connsiteY6" fmla="*/ 3426372 h 3426372"/>
                  <a:gd name="connsiteX0" fmla="*/ 0 w 12162971"/>
                  <a:gd name="connsiteY0" fmla="*/ 7001 h 3432373"/>
                  <a:gd name="connsiteX1" fmla="*/ 7949334 w 12162971"/>
                  <a:gd name="connsiteY1" fmla="*/ 366 h 3432373"/>
                  <a:gd name="connsiteX2" fmla="*/ 8069943 w 12162971"/>
                  <a:gd name="connsiteY2" fmla="*/ 19386 h 3432373"/>
                  <a:gd name="connsiteX3" fmla="*/ 8069943 w 12162971"/>
                  <a:gd name="connsiteY3" fmla="*/ 1574544 h 3432373"/>
                  <a:gd name="connsiteX4" fmla="*/ 1901371 w 12162971"/>
                  <a:gd name="connsiteY4" fmla="*/ 1574544 h 3432373"/>
                  <a:gd name="connsiteX5" fmla="*/ 1901371 w 12162971"/>
                  <a:gd name="connsiteY5" fmla="*/ 3432373 h 3432373"/>
                  <a:gd name="connsiteX6" fmla="*/ 12162971 w 12162971"/>
                  <a:gd name="connsiteY6" fmla="*/ 3432373 h 3432373"/>
                  <a:gd name="connsiteX0" fmla="*/ 0 w 12162971"/>
                  <a:gd name="connsiteY0" fmla="*/ 3981 h 3429353"/>
                  <a:gd name="connsiteX1" fmla="*/ 7940293 w 12162971"/>
                  <a:gd name="connsiteY1" fmla="*/ 443 h 3429353"/>
                  <a:gd name="connsiteX2" fmla="*/ 8069943 w 12162971"/>
                  <a:gd name="connsiteY2" fmla="*/ 16366 h 3429353"/>
                  <a:gd name="connsiteX3" fmla="*/ 8069943 w 12162971"/>
                  <a:gd name="connsiteY3" fmla="*/ 1571524 h 3429353"/>
                  <a:gd name="connsiteX4" fmla="*/ 1901371 w 12162971"/>
                  <a:gd name="connsiteY4" fmla="*/ 1571524 h 3429353"/>
                  <a:gd name="connsiteX5" fmla="*/ 1901371 w 12162971"/>
                  <a:gd name="connsiteY5" fmla="*/ 3429353 h 3429353"/>
                  <a:gd name="connsiteX6" fmla="*/ 12162971 w 12162971"/>
                  <a:gd name="connsiteY6" fmla="*/ 3429353 h 3429353"/>
                  <a:gd name="connsiteX0" fmla="*/ 0 w 12162971"/>
                  <a:gd name="connsiteY0" fmla="*/ 4094 h 3429466"/>
                  <a:gd name="connsiteX1" fmla="*/ 7940293 w 12162971"/>
                  <a:gd name="connsiteY1" fmla="*/ 556 h 3429466"/>
                  <a:gd name="connsiteX2" fmla="*/ 8072956 w 12162971"/>
                  <a:gd name="connsiteY2" fmla="*/ 13383 h 3429466"/>
                  <a:gd name="connsiteX3" fmla="*/ 8069943 w 12162971"/>
                  <a:gd name="connsiteY3" fmla="*/ 1571637 h 3429466"/>
                  <a:gd name="connsiteX4" fmla="*/ 1901371 w 12162971"/>
                  <a:gd name="connsiteY4" fmla="*/ 1571637 h 3429466"/>
                  <a:gd name="connsiteX5" fmla="*/ 1901371 w 12162971"/>
                  <a:gd name="connsiteY5" fmla="*/ 3429466 h 3429466"/>
                  <a:gd name="connsiteX6" fmla="*/ 12162971 w 12162971"/>
                  <a:gd name="connsiteY6" fmla="*/ 3429466 h 3429466"/>
                  <a:gd name="connsiteX0" fmla="*/ 0 w 12162971"/>
                  <a:gd name="connsiteY0" fmla="*/ 4637 h 3430009"/>
                  <a:gd name="connsiteX1" fmla="*/ 7940293 w 12162971"/>
                  <a:gd name="connsiteY1" fmla="*/ 1099 h 3430009"/>
                  <a:gd name="connsiteX2" fmla="*/ 8072956 w 12162971"/>
                  <a:gd name="connsiteY2" fmla="*/ 7733 h 3430009"/>
                  <a:gd name="connsiteX3" fmla="*/ 8069943 w 12162971"/>
                  <a:gd name="connsiteY3" fmla="*/ 1572180 h 3430009"/>
                  <a:gd name="connsiteX4" fmla="*/ 1901371 w 12162971"/>
                  <a:gd name="connsiteY4" fmla="*/ 1572180 h 3430009"/>
                  <a:gd name="connsiteX5" fmla="*/ 1901371 w 12162971"/>
                  <a:gd name="connsiteY5" fmla="*/ 3430009 h 3430009"/>
                  <a:gd name="connsiteX6" fmla="*/ 12162971 w 12162971"/>
                  <a:gd name="connsiteY6" fmla="*/ 3430009 h 3430009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01371 w 12162971"/>
                  <a:gd name="connsiteY4" fmla="*/ 1571448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  <a:gd name="connsiteX0" fmla="*/ 0 w 12162971"/>
                  <a:gd name="connsiteY0" fmla="*/ 3905 h 3429277"/>
                  <a:gd name="connsiteX1" fmla="*/ 7940293 w 12162971"/>
                  <a:gd name="connsiteY1" fmla="*/ 367 h 3429277"/>
                  <a:gd name="connsiteX2" fmla="*/ 8072956 w 12162971"/>
                  <a:gd name="connsiteY2" fmla="*/ 19386 h 3429277"/>
                  <a:gd name="connsiteX3" fmla="*/ 8069943 w 12162971"/>
                  <a:gd name="connsiteY3" fmla="*/ 1571448 h 3429277"/>
                  <a:gd name="connsiteX4" fmla="*/ 1922465 w 12162971"/>
                  <a:gd name="connsiteY4" fmla="*/ 1565256 h 3429277"/>
                  <a:gd name="connsiteX5" fmla="*/ 1901371 w 12162971"/>
                  <a:gd name="connsiteY5" fmla="*/ 3429277 h 3429277"/>
                  <a:gd name="connsiteX6" fmla="*/ 12162971 w 12162971"/>
                  <a:gd name="connsiteY6" fmla="*/ 3429277 h 342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2971" h="3429277">
                    <a:moveTo>
                      <a:pt x="0" y="3905"/>
                    </a:moveTo>
                    <a:lnTo>
                      <a:pt x="7940293" y="367"/>
                    </a:lnTo>
                    <a:cubicBezTo>
                      <a:pt x="7983510" y="-2582"/>
                      <a:pt x="8032753" y="13046"/>
                      <a:pt x="8072956" y="19386"/>
                    </a:cubicBezTo>
                    <a:cubicBezTo>
                      <a:pt x="9117985" y="324186"/>
                      <a:pt x="8795658" y="1585963"/>
                      <a:pt x="8069943" y="1571448"/>
                    </a:cubicBezTo>
                    <a:lnTo>
                      <a:pt x="1922465" y="1565256"/>
                    </a:lnTo>
                    <a:cubicBezTo>
                      <a:pt x="788443" y="1675947"/>
                      <a:pt x="838814" y="3365608"/>
                      <a:pt x="1901371" y="3429277"/>
                    </a:cubicBezTo>
                    <a:lnTo>
                      <a:pt x="12162971" y="3429277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7" name="Group 196"/>
              <p:cNvGrpSpPr/>
              <p:nvPr/>
            </p:nvGrpSpPr>
            <p:grpSpPr>
              <a:xfrm>
                <a:off x="845605" y="1922398"/>
                <a:ext cx="7519855" cy="3558978"/>
                <a:chOff x="845605" y="1922398"/>
                <a:chExt cx="7519855" cy="3558978"/>
              </a:xfrm>
              <a:solidFill>
                <a:schemeClr val="tx2">
                  <a:lumMod val="65000"/>
                  <a:lumOff val="35000"/>
                </a:schemeClr>
              </a:solidFill>
            </p:grpSpPr>
            <p:sp>
              <p:nvSpPr>
                <p:cNvPr id="198" name="Isosceles Triangle 197"/>
                <p:cNvSpPr/>
                <p:nvPr/>
              </p:nvSpPr>
              <p:spPr>
                <a:xfrm rot="5400000">
                  <a:off x="793951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Isosceles Triangle 198"/>
                <p:cNvSpPr/>
                <p:nvPr/>
              </p:nvSpPr>
              <p:spPr>
                <a:xfrm rot="5400000">
                  <a:off x="4513529" y="197405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Isosceles Triangle 199"/>
                <p:cNvSpPr/>
                <p:nvPr/>
              </p:nvSpPr>
              <p:spPr>
                <a:xfrm rot="10800000">
                  <a:off x="959881" y="4392865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Isosceles Triangle 200"/>
                <p:cNvSpPr/>
                <p:nvPr/>
              </p:nvSpPr>
              <p:spPr>
                <a:xfrm rot="16200000">
                  <a:off x="5823992" y="3505672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Isosceles Triangle 201"/>
                <p:cNvSpPr/>
                <p:nvPr/>
              </p:nvSpPr>
              <p:spPr>
                <a:xfrm rot="5400000">
                  <a:off x="7787036" y="1979589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Isosceles Triangle 202"/>
                <p:cNvSpPr/>
                <p:nvPr/>
              </p:nvSpPr>
              <p:spPr>
                <a:xfrm rot="5400000">
                  <a:off x="4481450" y="5311778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Isosceles Triangle 203"/>
                <p:cNvSpPr/>
                <p:nvPr/>
              </p:nvSpPr>
              <p:spPr>
                <a:xfrm rot="5400000">
                  <a:off x="8201028" y="5316944"/>
                  <a:ext cx="216086" cy="11277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" name="Group 158"/>
          <p:cNvGrpSpPr/>
          <p:nvPr/>
        </p:nvGrpSpPr>
        <p:grpSpPr>
          <a:xfrm>
            <a:off x="4491056" y="985480"/>
            <a:ext cx="737472" cy="737471"/>
            <a:chOff x="5507384" y="1554292"/>
            <a:chExt cx="983296" cy="983294"/>
          </a:xfrm>
        </p:grpSpPr>
        <p:grpSp>
          <p:nvGrpSpPr>
            <p:cNvPr id="190" name="Group 189"/>
            <p:cNvGrpSpPr/>
            <p:nvPr/>
          </p:nvGrpSpPr>
          <p:grpSpPr>
            <a:xfrm>
              <a:off x="5507384" y="1554292"/>
              <a:ext cx="983296" cy="983294"/>
              <a:chOff x="5507384" y="1554292"/>
              <a:chExt cx="983296" cy="983294"/>
            </a:xfrm>
          </p:grpSpPr>
          <p:sp>
            <p:nvSpPr>
              <p:cNvPr id="192" name="Oval 191"/>
              <p:cNvSpPr/>
              <p:nvPr/>
            </p:nvSpPr>
            <p:spPr>
              <a:xfrm>
                <a:off x="5507384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606805" y="1653713"/>
                <a:ext cx="784455" cy="784452"/>
              </a:xfrm>
              <a:prstGeom prst="ellipse">
                <a:avLst/>
              </a:prstGeom>
              <a:gradFill>
                <a:gsLst>
                  <a:gs pos="2000">
                    <a:srgbClr val="25AD89"/>
                  </a:gs>
                  <a:gs pos="93000">
                    <a:srgbClr val="1F9072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5718828" y="1661219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3548655" y="2867613"/>
            <a:ext cx="737472" cy="737471"/>
            <a:chOff x="7376934" y="3081730"/>
            <a:chExt cx="983296" cy="983294"/>
          </a:xfrm>
        </p:grpSpPr>
        <p:grpSp>
          <p:nvGrpSpPr>
            <p:cNvPr id="186" name="Group 185"/>
            <p:cNvGrpSpPr/>
            <p:nvPr/>
          </p:nvGrpSpPr>
          <p:grpSpPr>
            <a:xfrm>
              <a:off x="7376934" y="3081730"/>
              <a:ext cx="983296" cy="983294"/>
              <a:chOff x="7376934" y="3081730"/>
              <a:chExt cx="983296" cy="983294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7376934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476355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3B556D"/>
                  </a:gs>
                  <a:gs pos="93000">
                    <a:srgbClr val="202E3B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7" name="TextBox 186"/>
            <p:cNvSpPr txBox="1"/>
            <p:nvPr/>
          </p:nvSpPr>
          <p:spPr>
            <a:xfrm>
              <a:off x="7588377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39277" y="3897664"/>
            <a:ext cx="737472" cy="737471"/>
            <a:chOff x="3637835" y="3081730"/>
            <a:chExt cx="983296" cy="983294"/>
          </a:xfrm>
        </p:grpSpPr>
        <p:grpSp>
          <p:nvGrpSpPr>
            <p:cNvPr id="182" name="Group 181"/>
            <p:cNvGrpSpPr/>
            <p:nvPr/>
          </p:nvGrpSpPr>
          <p:grpSpPr>
            <a:xfrm>
              <a:off x="3637835" y="3081730"/>
              <a:ext cx="983296" cy="983294"/>
              <a:chOff x="3637835" y="3081730"/>
              <a:chExt cx="983296" cy="983294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3637835" y="3081730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737256" y="3181151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FBE45"/>
                  </a:gs>
                  <a:gs pos="93000">
                    <a:srgbClr val="CBA72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3849279" y="3188657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594430" y="5162699"/>
            <a:ext cx="737472" cy="737471"/>
            <a:chOff x="2052393" y="4894978"/>
            <a:chExt cx="983296" cy="983294"/>
          </a:xfrm>
        </p:grpSpPr>
        <p:grpSp>
          <p:nvGrpSpPr>
            <p:cNvPr id="178" name="Group 177"/>
            <p:cNvGrpSpPr/>
            <p:nvPr/>
          </p:nvGrpSpPr>
          <p:grpSpPr>
            <a:xfrm>
              <a:off x="2052393" y="4894978"/>
              <a:ext cx="983296" cy="983294"/>
              <a:chOff x="2052393" y="4894978"/>
              <a:chExt cx="983296" cy="983294"/>
            </a:xfrm>
          </p:grpSpPr>
          <p:sp>
            <p:nvSpPr>
              <p:cNvPr id="180" name="Oval 179"/>
              <p:cNvSpPr/>
              <p:nvPr/>
            </p:nvSpPr>
            <p:spPr>
              <a:xfrm>
                <a:off x="2052393" y="4894978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151814" y="4994399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D63A36"/>
                  </a:gs>
                  <a:gs pos="93000">
                    <a:srgbClr val="AE2724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2263836" y="5001905"/>
              <a:ext cx="560411" cy="800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22766" y="1004237"/>
            <a:ext cx="737472" cy="737471"/>
            <a:chOff x="1768286" y="1554292"/>
            <a:chExt cx="983296" cy="983294"/>
          </a:xfrm>
        </p:grpSpPr>
        <p:grpSp>
          <p:nvGrpSpPr>
            <p:cNvPr id="166" name="Group 165"/>
            <p:cNvGrpSpPr/>
            <p:nvPr/>
          </p:nvGrpSpPr>
          <p:grpSpPr>
            <a:xfrm>
              <a:off x="1768286" y="1554292"/>
              <a:ext cx="983296" cy="983294"/>
              <a:chOff x="1768286" y="1554292"/>
              <a:chExt cx="983296" cy="983294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1768286" y="1554292"/>
                <a:ext cx="983296" cy="98329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867707" y="1653713"/>
                <a:ext cx="784455" cy="784452"/>
              </a:xfrm>
              <a:prstGeom prst="ellipse">
                <a:avLst/>
              </a:prstGeom>
              <a:gradFill>
                <a:gsLst>
                  <a:gs pos="0">
                    <a:srgbClr val="008DF6"/>
                  </a:gs>
                  <a:gs pos="93000">
                    <a:srgbClr val="0070C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1995239" y="1661219"/>
              <a:ext cx="529391" cy="800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460294" y="3972230"/>
            <a:ext cx="3246978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5143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Higher/Advanced Higher (English;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; Physics; Computing; Technologies)</a:t>
            </a:r>
          </a:p>
          <a:p>
            <a:pPr defTabSz="514350"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171450" indent="-171450" defTabSz="5143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– Computing HNC (SCQF Level 7)</a:t>
            </a:r>
          </a:p>
          <a:p>
            <a:pPr marL="171450" indent="-171450" defTabSz="5143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Year 2 of Foundation Apprenticeship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64097" y="3720480"/>
            <a:ext cx="217783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S6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4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9"/>
    </mc:Choice>
    <mc:Fallback>
      <p:transition spd="slow" advTm="1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 out about more Pathways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4"/>
              </a:rPr>
              <a:t>PLANIT +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0"/>
    </mc:Choice>
    <mc:Fallback>
      <p:transition spd="slow" advTm="2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3" y="0"/>
            <a:ext cx="7772400" cy="1609344"/>
          </a:xfrm>
        </p:spPr>
        <p:txBody>
          <a:bodyPr/>
          <a:lstStyle/>
          <a:p>
            <a:pPr algn="ctr"/>
            <a:r>
              <a:rPr lang="en-GB" sz="3200" dirty="0" smtClean="0">
                <a:latin typeface="+mn-lt"/>
              </a:rPr>
              <a:t>OPTIONS Examples</a:t>
            </a:r>
            <a:endParaRPr lang="en-GB" sz="320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9708"/>
              </p:ext>
            </p:extLst>
          </p:nvPr>
        </p:nvGraphicFramePr>
        <p:xfrm>
          <a:off x="1835696" y="1609345"/>
          <a:ext cx="4968554" cy="4336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+mn-lt"/>
                        </a:rPr>
                        <a:t>S4 Examples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>
                          <a:latin typeface="+mn-lt"/>
                        </a:rPr>
                        <a:t>6 Level</a:t>
                      </a:r>
                      <a:r>
                        <a:rPr lang="en-GB" sz="2000" baseline="0" dirty="0" smtClean="0">
                          <a:latin typeface="+mn-lt"/>
                        </a:rPr>
                        <a:t> 4/5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aseline="0" dirty="0" smtClean="0">
                          <a:latin typeface="+mn-lt"/>
                        </a:rPr>
                        <a:t>For the majority will include English and Maths/Application of Maths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>
                          <a:latin typeface="+mn-lt"/>
                        </a:rPr>
                        <a:t>5</a:t>
                      </a:r>
                      <a:r>
                        <a:rPr lang="en-GB" sz="2000" baseline="0" dirty="0" smtClean="0">
                          <a:latin typeface="+mn-lt"/>
                        </a:rPr>
                        <a:t> Level 4/5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aseline="0" dirty="0" smtClean="0">
                          <a:latin typeface="+mn-lt"/>
                        </a:rPr>
                        <a:t>2 x Curricular Enhancement Level 4/5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08211"/>
                  </a:ext>
                </a:extLst>
              </a:tr>
              <a:tr h="187514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>
                          <a:latin typeface="+mn-lt"/>
                        </a:rPr>
                        <a:t>5 Level 4/5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>
                          <a:latin typeface="+mn-lt"/>
                        </a:rPr>
                        <a:t>College</a:t>
                      </a:r>
                      <a:r>
                        <a:rPr lang="en-GB" sz="2000" baseline="0" dirty="0" smtClean="0">
                          <a:latin typeface="+mn-lt"/>
                        </a:rPr>
                        <a:t> Course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5"/>
    </mc:Choice>
    <mc:Fallback>
      <p:transition spd="slow" advTm="4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Course choice sheet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3"/>
    </mc:Choice>
    <mc:Fallback>
      <p:transition spd="slow" advTm="1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/>
          <a:srcRect l="5318" t="20985" r="9594" b="34385"/>
          <a:stretch/>
        </p:blipFill>
        <p:spPr bwMode="auto">
          <a:xfrm>
            <a:off x="395536" y="476672"/>
            <a:ext cx="8640960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9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3"/>
    </mc:Choice>
    <mc:Fallback>
      <p:transition spd="slow" advTm="2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/>
          <a:srcRect l="5152" t="16256" r="9594" b="23744"/>
          <a:stretch/>
        </p:blipFill>
        <p:spPr bwMode="auto">
          <a:xfrm>
            <a:off x="251520" y="260648"/>
            <a:ext cx="8712967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4"/>
    </mc:Choice>
    <mc:Fallback>
      <p:transition spd="slow" advTm="3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/>
          <a:srcRect l="5484" t="15961" r="9262" b="11034"/>
          <a:stretch/>
        </p:blipFill>
        <p:spPr bwMode="auto">
          <a:xfrm>
            <a:off x="323528" y="404664"/>
            <a:ext cx="8568952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83"/>
    </mc:Choice>
    <mc:Fallback>
      <p:transition spd="slow" advTm="4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latin typeface="Calibri" panose="020F0502020204030204" pitchFamily="34" charset="0"/>
              </a:rPr>
              <a:t>Making informed choices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>
                <a:latin typeface="Calibri" panose="020F0502020204030204" pitchFamily="34" charset="0"/>
              </a:rPr>
              <a:t>Teams – Senior Phase Pathways booklet</a:t>
            </a:r>
          </a:p>
          <a:p>
            <a:pPr marL="0" indent="0">
              <a:buNone/>
            </a:pPr>
            <a:endParaRPr lang="en-GB" sz="2800" b="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1"/>
            <a:ext cx="1238051" cy="13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2889217"/>
            <a:ext cx="2592288" cy="3310415"/>
          </a:xfrm>
          <a:prstGeom prst="rect">
            <a:avLst/>
          </a:prstGeom>
          <a:ln>
            <a:solidFill>
              <a:srgbClr val="7A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926" y="2889217"/>
            <a:ext cx="2426418" cy="3310415"/>
          </a:xfrm>
          <a:prstGeom prst="rect">
            <a:avLst/>
          </a:prstGeom>
          <a:ln>
            <a:solidFill>
              <a:srgbClr val="7A0000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4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58"/>
    </mc:Choice>
    <mc:Fallback>
      <p:transition spd="slow" advTm="2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cap="none" dirty="0" smtClean="0">
                <a:latin typeface="+mn-lt"/>
              </a:rPr>
              <a:t>By the end of this assembly we hope that you have…</a:t>
            </a:r>
            <a:endParaRPr lang="en-GB" sz="3200" cap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7520940" cy="3579849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an understanding of our curriculum rationale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more information about the subjects on offer at SHS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a</a:t>
            </a:r>
            <a:r>
              <a:rPr lang="en-GB" sz="2800" b="0" dirty="0" smtClean="0"/>
              <a:t>n understanding of the course choice process and timeline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greater confidence for parent/carers in supporting your child in making their subject choices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</a:t>
            </a:r>
            <a:r>
              <a:rPr lang="en-GB" sz="2800" dirty="0" smtClean="0"/>
              <a:t>reater confidence for students in understanding the progression pathways that are available to them.</a:t>
            </a:r>
            <a:endParaRPr lang="en-GB" sz="2800" b="0" dirty="0" smtClean="0"/>
          </a:p>
          <a:p>
            <a:pPr marL="0" indent="0"/>
            <a:endParaRPr lang="en-GB" sz="2800" b="0" dirty="0" smtClean="0"/>
          </a:p>
          <a:p>
            <a:pPr marL="0" indent="0" algn="ctr"/>
            <a:r>
              <a:rPr lang="en-GB" sz="2800" b="0" dirty="0" smtClean="0">
                <a:solidFill>
                  <a:schemeClr val="accent1"/>
                </a:solidFill>
              </a:rPr>
              <a:t>Please let us know by giving your feedback.</a:t>
            </a:r>
            <a:endParaRPr lang="en-GB" sz="2800" b="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latin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55"/>
    </mc:Choice>
    <mc:Fallback>
      <p:transition spd="slow" advTm="2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A0000"/>
                </a:solidFill>
              </a:rPr>
              <a:t>Schools Academy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3888" y="1548081"/>
            <a:ext cx="5256584" cy="4857403"/>
          </a:xfrm>
        </p:spPr>
        <p:txBody>
          <a:bodyPr/>
          <a:lstStyle/>
          <a:p>
            <a:r>
              <a:rPr lang="en-GB" sz="2400" dirty="0" smtClean="0">
                <a:solidFill>
                  <a:srgbClr val="002060"/>
                </a:solidFill>
              </a:rPr>
              <a:t>Our Schools Academy provides senior phase pupils the opportunity to learn a range of vocational skills, both practical and academic, whilst still attending school.</a:t>
            </a:r>
          </a:p>
          <a:p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Schools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052" y="4536836"/>
            <a:ext cx="828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Web</a:t>
            </a:r>
            <a:r>
              <a:rPr lang="en-GB" dirty="0" smtClean="0">
                <a:solidFill>
                  <a:srgbClr val="002060"/>
                </a:solidFill>
              </a:rPr>
              <a:t>: </a:t>
            </a:r>
            <a:r>
              <a:rPr lang="en-GB" dirty="0" smtClean="0">
                <a:solidFill>
                  <a:srgbClr val="002060"/>
                </a:solidFill>
                <a:hlinkClick r:id="rId6"/>
              </a:rPr>
              <a:t>www.borderscollege.ac.uk/courses/schools-academy</a:t>
            </a:r>
            <a:r>
              <a:rPr lang="en-GB" dirty="0">
                <a:solidFill>
                  <a:srgbClr val="002060"/>
                </a:solidFill>
                <a:hlinkClick r:id="rId6"/>
              </a:rPr>
              <a:t>/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46932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/>
                <a:ea typeface="ＭＳ Ｐゴシック" charset="-128"/>
                <a:cs typeface="ＭＳ Ｐゴシック"/>
              </a:rPr>
              <a:t>E-mail</a:t>
            </a:r>
            <a:r>
              <a:rPr lang="en-GB" dirty="0">
                <a:solidFill>
                  <a:srgbClr val="002060"/>
                </a:solidFill>
                <a:latin typeface="Arial"/>
                <a:ea typeface="ＭＳ Ｐゴシック" charset="-128"/>
                <a:cs typeface="ＭＳ Ｐゴシック"/>
              </a:rPr>
              <a:t>: schoolsacademy@borderscollege.ac.uk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2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9"/>
    </mc:Choice>
    <mc:Fallback>
      <p:transition spd="slow" advTm="1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18916"/>
            <a:ext cx="7772400" cy="1609344"/>
          </a:xfrm>
        </p:spPr>
        <p:txBody>
          <a:bodyPr/>
          <a:lstStyle/>
          <a:p>
            <a:pPr algn="ctr"/>
            <a:r>
              <a:rPr lang="en-GB" sz="3200" cap="none" dirty="0" smtClean="0">
                <a:latin typeface="+mn-lt"/>
              </a:rPr>
              <a:t>Who can help?</a:t>
            </a:r>
            <a:endParaRPr lang="en-GB" sz="3200" cap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7520940" cy="5472608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/>
              <a:t>Pastoral </a:t>
            </a:r>
            <a:r>
              <a:rPr lang="en-GB" sz="6200" b="0" dirty="0" smtClean="0"/>
              <a:t>Teachers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dirty="0" smtClean="0"/>
              <a:t>SHS Senior Phase Pathways booklet</a:t>
            </a:r>
            <a:endParaRPr lang="en-GB" sz="6200" b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Most </a:t>
            </a:r>
            <a:r>
              <a:rPr lang="en-GB" sz="6200" b="0" dirty="0"/>
              <a:t>recent school </a:t>
            </a:r>
            <a:r>
              <a:rPr lang="en-GB" sz="6200" b="0" dirty="0" smtClean="0"/>
              <a:t>report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Subject teachers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School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Careers Coach (Karen Turton)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Parents/Relatives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Friends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Employers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/>
              <a:t>T</a:t>
            </a:r>
            <a:r>
              <a:rPr lang="en-GB" sz="6200" b="0" dirty="0" smtClean="0"/>
              <a:t>raining providers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My World of Work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Planit+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b="0" dirty="0" smtClean="0"/>
              <a:t>UCAS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6200" dirty="0" smtClean="0"/>
              <a:t>DYW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6200" b="0" dirty="0" smtClean="0"/>
          </a:p>
          <a:p>
            <a:pPr marL="0" indent="0">
              <a:buNone/>
            </a:pPr>
            <a:endParaRPr lang="en-GB" sz="2800" b="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latin typeface="Calibri" panose="020F0502020204030204" pitchFamily="34" charset="0"/>
            </a:endParaRPr>
          </a:p>
        </p:txBody>
      </p:sp>
      <p:pic>
        <p:nvPicPr>
          <p:cNvPr id="2054" name="Picture 6" descr="https://d31k1lz5heg8kk.cloudfront.net/wp-content/uploads/2015/03/Learning-Pathways-graphic-01-300x25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5"/>
          <a:stretch/>
        </p:blipFill>
        <p:spPr bwMode="auto">
          <a:xfrm>
            <a:off x="5076056" y="1988840"/>
            <a:ext cx="36828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8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21"/>
    </mc:Choice>
    <mc:Fallback>
      <p:transition spd="slow" advTm="10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96" y="188640"/>
            <a:ext cx="7772400" cy="1609344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+mn-lt"/>
              </a:rPr>
              <a:t>Next </a:t>
            </a:r>
            <a:r>
              <a:rPr lang="en-GB" sz="3200" b="1" dirty="0" err="1" smtClean="0">
                <a:latin typeface="+mn-lt"/>
              </a:rPr>
              <a:t>sTEPS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14" y="1829666"/>
            <a:ext cx="8856984" cy="405079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 </a:t>
            </a:r>
            <a:r>
              <a:rPr lang="en-GB" sz="2800" dirty="0"/>
              <a:t>Students/parents/carers discuss course choice at home.</a:t>
            </a:r>
          </a:p>
          <a:p>
            <a:r>
              <a:rPr lang="en-GB" sz="2800" dirty="0" smtClean="0"/>
              <a:t>All current S3-S5 students will have a 1:1 meeting with their Pastoral teacher over the next few weeks to discuss progression pathways.</a:t>
            </a:r>
          </a:p>
          <a:p>
            <a:r>
              <a:rPr lang="en-GB" sz="2800" dirty="0" smtClean="0"/>
              <a:t>Complete the Course Choice sheet.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8"/>
    </mc:Choice>
    <mc:Fallback>
      <p:transition spd="slow" advTm="2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Feedback/questions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Contact your Pastoral Teacher</a:t>
            </a:r>
          </a:p>
          <a:p>
            <a:r>
              <a:rPr lang="en-GB" dirty="0" smtClean="0"/>
              <a:t>Email me – gw09deanvicki@glow.sch.uk</a:t>
            </a:r>
          </a:p>
          <a:p>
            <a:r>
              <a:rPr lang="en-GB" dirty="0" smtClean="0"/>
              <a:t>Comment on the Course Choice thread on the year group Teams if you would like to ask a question.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8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22"/>
    </mc:Choice>
    <mc:Fallback>
      <p:transition spd="slow" advTm="2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b="1" dirty="0" smtClean="0">
                <a:latin typeface="+mn-lt"/>
              </a:rPr>
              <a:t>Curriculum</a:t>
            </a:r>
            <a:endParaRPr lang="en-GB" sz="6000" b="1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5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3"/>
    </mc:Choice>
    <mc:Fallback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1" y="27265"/>
            <a:ext cx="7772400" cy="1609344"/>
          </a:xfrm>
        </p:spPr>
        <p:txBody>
          <a:bodyPr/>
          <a:lstStyle/>
          <a:p>
            <a:r>
              <a:rPr lang="en-GB" sz="3200" b="1" cap="none" dirty="0" smtClean="0">
                <a:latin typeface="+mn-lt"/>
              </a:rPr>
              <a:t>Qualifications, Skills and Values</a:t>
            </a:r>
            <a:br>
              <a:rPr lang="en-GB" sz="3200" b="1" cap="none" dirty="0" smtClean="0">
                <a:latin typeface="+mn-lt"/>
              </a:rPr>
            </a:br>
            <a:r>
              <a:rPr lang="en-GB" sz="3200" i="1" cap="none" dirty="0" smtClean="0">
                <a:latin typeface="+mn-lt"/>
              </a:rPr>
              <a:t>Selkirk High School Achievement Journey</a:t>
            </a:r>
            <a:endParaRPr lang="en-GB" sz="3200" i="1" cap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21" y="1636609"/>
            <a:ext cx="7520940" cy="460070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Education Scotland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Pupil 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Parent 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Teacher 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Local and National Employment trends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This year we have enhanced our Curricular offer to meet the needs of students.</a:t>
            </a:r>
            <a:endParaRPr lang="en-GB" sz="2800" b="0" dirty="0" smtClean="0"/>
          </a:p>
          <a:p>
            <a:pPr marL="0" indent="0">
              <a:buNone/>
            </a:pPr>
            <a:endParaRPr lang="en-GB" sz="2800" b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652144" cy="24044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06"/>
    </mc:Choice>
    <mc:Fallback>
      <p:transition spd="slow" advTm="7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332655"/>
            <a:ext cx="2119650" cy="530796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9552" y="535105"/>
            <a:ext cx="7772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3200" b="1" cap="none" dirty="0" smtClean="0">
                <a:latin typeface="+mn-lt"/>
              </a:rPr>
              <a:t>BGE (S1-S3)</a:t>
            </a:r>
            <a:endParaRPr lang="en-GB" sz="3200" b="1" cap="none" dirty="0"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349988"/>
            <a:ext cx="7520940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All curricular areas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Specialism in S3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Golden Skills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Values</a:t>
            </a:r>
            <a:endParaRPr lang="en-GB" sz="2800" dirty="0" smtClean="0">
              <a:latin typeface="Calibri" panose="020F050202020403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9132" b="18750"/>
          <a:stretch/>
        </p:blipFill>
        <p:spPr bwMode="auto">
          <a:xfrm>
            <a:off x="2325814" y="3645024"/>
            <a:ext cx="3749433" cy="267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6"/>
    </mc:Choice>
    <mc:Fallback>
      <p:transition spd="slow" advTm="2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1" y="27265"/>
            <a:ext cx="7772400" cy="1609344"/>
          </a:xfrm>
        </p:spPr>
        <p:txBody>
          <a:bodyPr/>
          <a:lstStyle/>
          <a:p>
            <a:r>
              <a:rPr lang="en-GB" sz="3200" b="1" cap="none" dirty="0" smtClean="0">
                <a:latin typeface="+mn-lt"/>
              </a:rPr>
              <a:t>Senior Phase</a:t>
            </a:r>
            <a:endParaRPr lang="en-GB" sz="3200" b="1" cap="non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2" y="1052736"/>
            <a:ext cx="8640959" cy="1864399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SQA Qualifications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Level appropriate </a:t>
            </a:r>
            <a:r>
              <a:rPr lang="en-GB" u="sng" dirty="0">
                <a:hlinkClick r:id="rId5"/>
              </a:rPr>
              <a:t>https://scqf.org.uk/about-the-framework/interactive-framework/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/>
              <a:t>Progression through S4-S6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Career Pathways</a:t>
            </a:r>
            <a:endParaRPr lang="en-GB" sz="2800" b="0" dirty="0" smtClean="0"/>
          </a:p>
          <a:p>
            <a:pPr marL="0" indent="0">
              <a:buNone/>
            </a:pPr>
            <a:endParaRPr lang="en-GB" sz="2800" b="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Image result for sqa logo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266"/>
            <a:ext cx="1493168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1416" t="26045" r="11676"/>
          <a:stretch/>
        </p:blipFill>
        <p:spPr>
          <a:xfrm>
            <a:off x="899592" y="2917135"/>
            <a:ext cx="7920880" cy="37522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5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5"/>
    </mc:Choice>
    <mc:Fallback>
      <p:transition spd="slow" advTm="7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/>
          <a:srcRect l="11301" t="14774" r="51584" b="5450"/>
          <a:stretch/>
        </p:blipFill>
        <p:spPr bwMode="auto">
          <a:xfrm>
            <a:off x="395536" y="332656"/>
            <a:ext cx="8424936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0"/>
    </mc:Choice>
    <mc:Fallback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1"/>
            <a:ext cx="1238051" cy="13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7303" t="15464" r="10719" b="21797"/>
          <a:stretch/>
        </p:blipFill>
        <p:spPr bwMode="auto">
          <a:xfrm>
            <a:off x="-4287" y="211686"/>
            <a:ext cx="9148287" cy="6529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7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0"/>
    </mc:Choice>
    <mc:Fallback>
      <p:transition spd="slow" advTm="5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interactive tools for subject choice.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US" u="sng" dirty="0">
                <a:hlinkClick r:id="rId5"/>
              </a:rPr>
              <a:t>https://www.myworldofwork.co.uk/my-career-options/where-can-subject-choices-take-you</a:t>
            </a:r>
            <a:endParaRPr lang="en-GB" dirty="0"/>
          </a:p>
          <a:p>
            <a:endParaRPr lang="en-GB" u="sng" dirty="0" smtClean="0"/>
          </a:p>
          <a:p>
            <a:r>
              <a:rPr lang="en-US" u="sng" dirty="0">
                <a:hlinkClick r:id="rId6"/>
              </a:rPr>
              <a:t>https://www.myworldofwork.co.uk/my-career-options/how-choose-school-subjects</a:t>
            </a:r>
            <a:endParaRPr lang="en-GB" dirty="0"/>
          </a:p>
          <a:p>
            <a:endParaRPr lang="en-GB" u="sng" dirty="0" smtClean="0"/>
          </a:p>
          <a:p>
            <a:r>
              <a:rPr lang="en-US" u="sng" dirty="0">
                <a:hlinkClick r:id="rId7"/>
              </a:rPr>
              <a:t>https://</a:t>
            </a:r>
            <a:r>
              <a:rPr lang="en-US" u="sng" dirty="0" smtClean="0">
                <a:hlinkClick r:id="rId7"/>
              </a:rPr>
              <a:t>www.myworldofwork.co.uk/tools/subject-choices</a:t>
            </a:r>
            <a:endParaRPr lang="en-US" u="sng" dirty="0" smtClean="0"/>
          </a:p>
          <a:p>
            <a:endParaRPr lang="en-US" u="sng" dirty="0"/>
          </a:p>
          <a:p>
            <a:r>
              <a:rPr lang="en-GB" b="1" u="sng" dirty="0" smtClean="0">
                <a:hlinkClick r:id="rId8"/>
              </a:rPr>
              <a:t>https</a:t>
            </a:r>
            <a:r>
              <a:rPr lang="en-GB" b="1" u="sng" dirty="0">
                <a:hlinkClick r:id="rId8"/>
              </a:rPr>
              <a:t>://www.myworldofwork.co.uk/my-career-options/job-categories</a:t>
            </a:r>
            <a:endParaRPr lang="en-GB" dirty="0"/>
          </a:p>
          <a:p>
            <a:endParaRPr lang="en-GB" dirty="0"/>
          </a:p>
          <a:p>
            <a:endParaRPr lang="en-GB" u="sng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1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57"/>
    </mc:Choice>
    <mc:Fallback>
      <p:transition spd="slow" advTm="3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A36AADC347478644A300D17C19FE" ma:contentTypeVersion="13" ma:contentTypeDescription="Create a new document." ma:contentTypeScope="" ma:versionID="f837cc9090d436b9fca2914a7856b151">
  <xsd:schema xmlns:xsd="http://www.w3.org/2001/XMLSchema" xmlns:xs="http://www.w3.org/2001/XMLSchema" xmlns:p="http://schemas.microsoft.com/office/2006/metadata/properties" xmlns:ns3="a4682698-4987-4781-a88a-bab830997245" xmlns:ns4="0e2f26f1-c0b0-484a-a0d8-2b6277b925eb" targetNamespace="http://schemas.microsoft.com/office/2006/metadata/properties" ma:root="true" ma:fieldsID="b7fa3d77c10ee3ec2a48e81ad307a8d9" ns3:_="" ns4:_="">
    <xsd:import namespace="a4682698-4987-4781-a88a-bab830997245"/>
    <xsd:import namespace="0e2f26f1-c0b0-484a-a0d8-2b6277b92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82698-4987-4781-a88a-bab8309972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f26f1-c0b0-484a-a0d8-2b6277b92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4BCF79-7E74-45B4-A147-EABD9D9F31BA}">
  <ds:schemaRefs>
    <ds:schemaRef ds:uri="a4682698-4987-4781-a88a-bab83099724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e2f26f1-c0b0-484a-a0d8-2b6277b925e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B51F9E-2F25-408B-80F3-6418FD8E3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A8C7D4-6A25-4505-8D55-E0FE2FE2B5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682698-4987-4781-a88a-bab830997245"/>
    <ds:schemaRef ds:uri="0e2f26f1-c0b0-484a-a0d8-2b6277b92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9686</TotalTime>
  <Words>905</Words>
  <Application>Microsoft Office PowerPoint</Application>
  <PresentationFormat>On-screen Show (4:3)</PresentationFormat>
  <Paragraphs>185</Paragraphs>
  <Slides>23</Slides>
  <Notes>18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Arial Rounded MT Bold</vt:lpstr>
      <vt:lpstr>Calibri</vt:lpstr>
      <vt:lpstr>Rockwell</vt:lpstr>
      <vt:lpstr>Rockwell Condensed</vt:lpstr>
      <vt:lpstr>Wingdings</vt:lpstr>
      <vt:lpstr>Wood Type</vt:lpstr>
      <vt:lpstr>SENIOR PHASE Pathways  Current s3 2022-2023</vt:lpstr>
      <vt:lpstr>By the end of this assembly we hope that you have…</vt:lpstr>
      <vt:lpstr>Curriculum</vt:lpstr>
      <vt:lpstr>Qualifications, Skills and Values Selkirk High School Achievement Journey</vt:lpstr>
      <vt:lpstr>PowerPoint Presentation</vt:lpstr>
      <vt:lpstr>Senior Phase</vt:lpstr>
      <vt:lpstr>PowerPoint Presentation</vt:lpstr>
      <vt:lpstr>PowerPoint Presentation</vt:lpstr>
      <vt:lpstr>Useful interactive tools for subject choice.</vt:lpstr>
      <vt:lpstr>PowerPoint Presentation</vt:lpstr>
      <vt:lpstr>PowerPoint Presentation</vt:lpstr>
      <vt:lpstr>PowerPoint Presentation</vt:lpstr>
      <vt:lpstr>Find out about more Pathways</vt:lpstr>
      <vt:lpstr>OPTIONS Examples</vt:lpstr>
      <vt:lpstr>Course choice sheet</vt:lpstr>
      <vt:lpstr>PowerPoint Presentation</vt:lpstr>
      <vt:lpstr>PowerPoint Presentation</vt:lpstr>
      <vt:lpstr>PowerPoint Presentation</vt:lpstr>
      <vt:lpstr>Making informed choices</vt:lpstr>
      <vt:lpstr>Schools Academy</vt:lpstr>
      <vt:lpstr>Who can help?</vt:lpstr>
      <vt:lpstr>Next sTEPS</vt:lpstr>
      <vt:lpstr>Feedback/questions </vt:lpstr>
    </vt:vector>
  </TitlesOfParts>
  <Company>Borders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topic title here…</dc:title>
  <dc:creator>spflu</dc:creator>
  <cp:lastModifiedBy>Vicki Louise Blair</cp:lastModifiedBy>
  <cp:revision>525</cp:revision>
  <cp:lastPrinted>2021-02-04T15:38:24Z</cp:lastPrinted>
  <dcterms:created xsi:type="dcterms:W3CDTF">2010-08-25T10:20:25Z</dcterms:created>
  <dcterms:modified xsi:type="dcterms:W3CDTF">2022-03-07T12:59:40Z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0x010100C193A36AADC347478644A300D17C19FE</vt:lpwstr>
  </property>
  <property fmtid="{D5CDD505-2E9C-101B-9397-08002B2CF9AE}" pid="3" name="MSIP_Label_9fedad31-c0c2-44e8-b26c-75143ee7ed65_Enabled">
    <vt:lpwstr>true</vt:lpwstr>
  </property>
  <property fmtid="{D5CDD505-2E9C-101B-9397-08002B2CF9AE}" pid="4" name="MSIP_Label_9fedad31-c0c2-44e8-b26c-75143ee7ed65_SetDate">
    <vt:lpwstr>2022-03-04T07:07:58Z</vt:lpwstr>
  </property>
  <property fmtid="{D5CDD505-2E9C-101B-9397-08002B2CF9AE}" pid="5" name="MSIP_Label_9fedad31-c0c2-44e8-b26c-75143ee7ed65_Method">
    <vt:lpwstr>Standard</vt:lpwstr>
  </property>
  <property fmtid="{D5CDD505-2E9C-101B-9397-08002B2CF9AE}" pid="6" name="MSIP_Label_9fedad31-c0c2-44e8-b26c-75143ee7ed65_Name">
    <vt:lpwstr>OFFICIAL</vt:lpwstr>
  </property>
  <property fmtid="{D5CDD505-2E9C-101B-9397-08002B2CF9AE}" pid="7" name="MSIP_Label_9fedad31-c0c2-44e8-b26c-75143ee7ed65_SiteId">
    <vt:lpwstr>89ed32a2-9b6b-41db-bb6f-376ec8fcd11d</vt:lpwstr>
  </property>
  <property fmtid="{D5CDD505-2E9C-101B-9397-08002B2CF9AE}" pid="8" name="MSIP_Label_9fedad31-c0c2-44e8-b26c-75143ee7ed65_ActionId">
    <vt:lpwstr>8c694fa5-abe9-426d-9efe-732b56828c6f</vt:lpwstr>
  </property>
  <property fmtid="{D5CDD505-2E9C-101B-9397-08002B2CF9AE}" pid="9" name="MSIP_Label_9fedad31-c0c2-44e8-b26c-75143ee7ed65_ContentBits">
    <vt:lpwstr>0</vt:lpwstr>
  </property>
</Properties>
</file>