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sldIdLst>
    <p:sldId id="256" r:id="rId3"/>
    <p:sldId id="257" r:id="rId4"/>
    <p:sldId id="258" r:id="rId5"/>
    <p:sldId id="259" r:id="rId6"/>
    <p:sldId id="273" r:id="rId7"/>
    <p:sldId id="261" r:id="rId8"/>
    <p:sldId id="262" r:id="rId9"/>
    <p:sldId id="263" r:id="rId10"/>
    <p:sldId id="264" r:id="rId11"/>
    <p:sldId id="265" r:id="rId12"/>
    <p:sldId id="260" r:id="rId13"/>
    <p:sldId id="266" r:id="rId14"/>
    <p:sldId id="267" r:id="rId15"/>
    <p:sldId id="270" r:id="rId16"/>
    <p:sldId id="271" r:id="rId17"/>
    <p:sldId id="272" r:id="rId18"/>
    <p:sldId id="268" r:id="rId19"/>
    <p:sldId id="269" r:id="rId20"/>
    <p:sldId id="274" r:id="rId21"/>
    <p:sldId id="275"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Blair" userId="1138c712-060a-477b-b2c3-bd4611686a39" providerId="ADAL" clId="{39DB8A85-58B5-4B6A-965A-8A651A780143}"/>
    <pc:docChg chg="custSel modSld">
      <pc:chgData name="Miss Blair" userId="1138c712-060a-477b-b2c3-bd4611686a39" providerId="ADAL" clId="{39DB8A85-58B5-4B6A-965A-8A651A780143}" dt="2023-11-02T14:31:36.317" v="74" actId="20577"/>
      <pc:docMkLst>
        <pc:docMk/>
      </pc:docMkLst>
      <pc:sldChg chg="modSp mod">
        <pc:chgData name="Miss Blair" userId="1138c712-060a-477b-b2c3-bd4611686a39" providerId="ADAL" clId="{39DB8A85-58B5-4B6A-965A-8A651A780143}" dt="2023-10-30T11:34:34.041" v="53" actId="20577"/>
        <pc:sldMkLst>
          <pc:docMk/>
          <pc:sldMk cId="1340689688" sldId="256"/>
        </pc:sldMkLst>
        <pc:spChg chg="mod">
          <ac:chgData name="Miss Blair" userId="1138c712-060a-477b-b2c3-bd4611686a39" providerId="ADAL" clId="{39DB8A85-58B5-4B6A-965A-8A651A780143}" dt="2023-10-30T11:34:34.041" v="53" actId="20577"/>
          <ac:spMkLst>
            <pc:docMk/>
            <pc:sldMk cId="1340689688" sldId="256"/>
            <ac:spMk id="2" creationId="{B24C583B-2217-FFAC-D8B8-64DD4E571F57}"/>
          </ac:spMkLst>
        </pc:spChg>
      </pc:sldChg>
      <pc:sldChg chg="modSp mod">
        <pc:chgData name="Miss Blair" userId="1138c712-060a-477b-b2c3-bd4611686a39" providerId="ADAL" clId="{39DB8A85-58B5-4B6A-965A-8A651A780143}" dt="2023-10-30T11:37:54.813" v="69" actId="20577"/>
        <pc:sldMkLst>
          <pc:docMk/>
          <pc:sldMk cId="543947618" sldId="257"/>
        </pc:sldMkLst>
        <pc:spChg chg="mod">
          <ac:chgData name="Miss Blair" userId="1138c712-060a-477b-b2c3-bd4611686a39" providerId="ADAL" clId="{39DB8A85-58B5-4B6A-965A-8A651A780143}" dt="2023-10-30T11:34:42.639" v="57" actId="20577"/>
          <ac:spMkLst>
            <pc:docMk/>
            <pc:sldMk cId="543947618" sldId="257"/>
            <ac:spMk id="2" creationId="{E631BA1E-4A02-AE4F-E27D-0B4B446597FA}"/>
          </ac:spMkLst>
        </pc:spChg>
        <pc:spChg chg="mod">
          <ac:chgData name="Miss Blair" userId="1138c712-060a-477b-b2c3-bd4611686a39" providerId="ADAL" clId="{39DB8A85-58B5-4B6A-965A-8A651A780143}" dt="2023-10-30T11:37:54.813" v="69" actId="20577"/>
          <ac:spMkLst>
            <pc:docMk/>
            <pc:sldMk cId="543947618" sldId="257"/>
            <ac:spMk id="3" creationId="{DD2C84EB-12E8-4004-E9DB-996F81156919}"/>
          </ac:spMkLst>
        </pc:spChg>
      </pc:sldChg>
      <pc:sldChg chg="modSp mod">
        <pc:chgData name="Miss Blair" userId="1138c712-060a-477b-b2c3-bd4611686a39" providerId="ADAL" clId="{39DB8A85-58B5-4B6A-965A-8A651A780143}" dt="2023-10-25T09:00:48.392" v="51" actId="20577"/>
        <pc:sldMkLst>
          <pc:docMk/>
          <pc:sldMk cId="4016478326" sldId="258"/>
        </pc:sldMkLst>
        <pc:spChg chg="mod">
          <ac:chgData name="Miss Blair" userId="1138c712-060a-477b-b2c3-bd4611686a39" providerId="ADAL" clId="{39DB8A85-58B5-4B6A-965A-8A651A780143}" dt="2023-10-25T09:00:48.392" v="51" actId="20577"/>
          <ac:spMkLst>
            <pc:docMk/>
            <pc:sldMk cId="4016478326" sldId="258"/>
            <ac:spMk id="3" creationId="{CBE3D695-3C6D-F0B2-D984-97D6B3526AAC}"/>
          </ac:spMkLst>
        </pc:spChg>
      </pc:sldChg>
      <pc:sldChg chg="modSp mod">
        <pc:chgData name="Miss Blair" userId="1138c712-060a-477b-b2c3-bd4611686a39" providerId="ADAL" clId="{39DB8A85-58B5-4B6A-965A-8A651A780143}" dt="2023-11-02T14:31:36.317" v="74" actId="20577"/>
        <pc:sldMkLst>
          <pc:docMk/>
          <pc:sldMk cId="339627082" sldId="259"/>
        </pc:sldMkLst>
        <pc:spChg chg="mod">
          <ac:chgData name="Miss Blair" userId="1138c712-060a-477b-b2c3-bd4611686a39" providerId="ADAL" clId="{39DB8A85-58B5-4B6A-965A-8A651A780143}" dt="2023-11-02T14:31:36.317" v="74" actId="20577"/>
          <ac:spMkLst>
            <pc:docMk/>
            <pc:sldMk cId="339627082" sldId="259"/>
            <ac:spMk id="2" creationId="{CD639FD2-2A47-C397-D10A-0FDBD5185353}"/>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23344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7393BF-1526-460C-B130-C33BE5C1560E}"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3433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1583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3096696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365517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7393BF-1526-460C-B130-C33BE5C1560E}" type="datetimeFigureOut">
              <a:rPr lang="en-GB" smtClean="0"/>
              <a:t>02/11/2023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1185074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7393BF-1526-460C-B130-C33BE5C1560E}" type="datetimeFigureOut">
              <a:rPr lang="en-GB" smtClean="0"/>
              <a:t>02/11/2023</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171694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3768915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222640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60B831-D1C4-485E-B31E-0C87803E2015}"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2996974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60B831-D1C4-485E-B31E-0C87803E2015}"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237072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273352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60B831-D1C4-485E-B31E-0C87803E2015}"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2098860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60B831-D1C4-485E-B31E-0C87803E2015}"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2511303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60B831-D1C4-485E-B31E-0C87803E2015}" type="datetimeFigureOut">
              <a:rPr lang="en-GB" smtClean="0"/>
              <a:t>02/11/2023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747918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60B831-D1C4-485E-B31E-0C87803E2015}" type="datetimeFigureOut">
              <a:rPr lang="en-GB" smtClean="0"/>
              <a:t>02/11/2023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3366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0B831-D1C4-485E-B31E-0C87803E2015}" type="datetimeFigureOut">
              <a:rPr lang="en-GB" smtClean="0"/>
              <a:t>02/11/2023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266164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0B831-D1C4-485E-B31E-0C87803E2015}"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349875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0B831-D1C4-485E-B31E-0C87803E2015}"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798310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60B831-D1C4-485E-B31E-0C87803E2015}"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190964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60B831-D1C4-485E-B31E-0C87803E2015}"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F0B965-70DA-49F3-A269-A81FDE0F5320}" type="slidenum">
              <a:rPr lang="en-GB" smtClean="0"/>
              <a:t>‹#›</a:t>
            </a:fld>
            <a:endParaRPr lang="en-GB"/>
          </a:p>
        </p:txBody>
      </p:sp>
    </p:spTree>
    <p:extLst>
      <p:ext uri="{BB962C8B-B14F-4D97-AF65-F5344CB8AC3E}">
        <p14:creationId xmlns:p14="http://schemas.microsoft.com/office/powerpoint/2010/main" val="154003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7393BF-1526-460C-B130-C33BE5C1560E}"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298390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D7393BF-1526-460C-B130-C33BE5C1560E}"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61462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D7393BF-1526-460C-B130-C33BE5C1560E}" type="datetimeFigureOut">
              <a:rPr lang="en-GB" smtClean="0"/>
              <a:t>02/11/2023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176861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D7393BF-1526-460C-B130-C33BE5C1560E}" type="datetimeFigureOut">
              <a:rPr lang="en-GB" smtClean="0"/>
              <a:t>02/11/2023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141568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393BF-1526-460C-B130-C33BE5C1560E}" type="datetimeFigureOut">
              <a:rPr lang="en-GB" smtClean="0"/>
              <a:t>02/11/2023</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103631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7393BF-1526-460C-B130-C33BE5C1560E}"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229381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7393BF-1526-460C-B130-C33BE5C1560E}"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EA69A8-7788-452D-B657-14C915C5E0C6}" type="slidenum">
              <a:rPr lang="en-GB" smtClean="0"/>
              <a:t>‹#›</a:t>
            </a:fld>
            <a:endParaRPr lang="en-GB"/>
          </a:p>
        </p:txBody>
      </p:sp>
    </p:spTree>
    <p:extLst>
      <p:ext uri="{BB962C8B-B14F-4D97-AF65-F5344CB8AC3E}">
        <p14:creationId xmlns:p14="http://schemas.microsoft.com/office/powerpoint/2010/main" val="365626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D7393BF-1526-460C-B130-C33BE5C1560E}" type="datetimeFigureOut">
              <a:rPr lang="en-GB" smtClean="0"/>
              <a:t>02/11/2023</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8EA69A8-7788-452D-B657-14C915C5E0C6}" type="slidenum">
              <a:rPr lang="en-GB" smtClean="0"/>
              <a:t>‹#›</a:t>
            </a:fld>
            <a:endParaRPr lang="en-GB"/>
          </a:p>
        </p:txBody>
      </p:sp>
    </p:spTree>
    <p:extLst>
      <p:ext uri="{BB962C8B-B14F-4D97-AF65-F5344CB8AC3E}">
        <p14:creationId xmlns:p14="http://schemas.microsoft.com/office/powerpoint/2010/main" val="344496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0B831-D1C4-485E-B31E-0C87803E2015}" type="datetimeFigureOut">
              <a:rPr lang="en-GB" smtClean="0"/>
              <a:t>02/11/2023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0B965-70DA-49F3-A269-A81FDE0F5320}" type="slidenum">
              <a:rPr lang="en-GB" smtClean="0"/>
              <a:t>‹#›</a:t>
            </a:fld>
            <a:endParaRPr lang="en-GB"/>
          </a:p>
        </p:txBody>
      </p:sp>
    </p:spTree>
    <p:extLst>
      <p:ext uri="{BB962C8B-B14F-4D97-AF65-F5344CB8AC3E}">
        <p14:creationId xmlns:p14="http://schemas.microsoft.com/office/powerpoint/2010/main" val="9198722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e-sgoil.com/senior-phase/study-suppor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583B-2217-FFAC-D8B8-64DD4E571F57}"/>
              </a:ext>
            </a:extLst>
          </p:cNvPr>
          <p:cNvSpPr>
            <a:spLocks noGrp="1"/>
          </p:cNvSpPr>
          <p:nvPr>
            <p:ph type="ctrTitle"/>
          </p:nvPr>
        </p:nvSpPr>
        <p:spPr/>
        <p:txBody>
          <a:bodyPr/>
          <a:lstStyle/>
          <a:p>
            <a:r>
              <a:rPr lang="en-GB" dirty="0"/>
              <a:t>S4 Assembly	</a:t>
            </a:r>
          </a:p>
        </p:txBody>
      </p:sp>
      <p:sp>
        <p:nvSpPr>
          <p:cNvPr id="3" name="Subtitle 2">
            <a:extLst>
              <a:ext uri="{FF2B5EF4-FFF2-40B4-BE49-F238E27FC236}">
                <a16:creationId xmlns:a16="http://schemas.microsoft.com/office/drawing/2014/main" id="{310A2E8C-BB0A-EB4A-3A26-9C6C91E21A11}"/>
              </a:ext>
            </a:extLst>
          </p:cNvPr>
          <p:cNvSpPr>
            <a:spLocks noGrp="1"/>
          </p:cNvSpPr>
          <p:nvPr>
            <p:ph type="subTitle" idx="1"/>
          </p:nvPr>
        </p:nvSpPr>
        <p:spPr/>
        <p:txBody>
          <a:bodyPr/>
          <a:lstStyle/>
          <a:p>
            <a:r>
              <a:rPr lang="en-GB" dirty="0"/>
              <a:t>OCTOBER 2023</a:t>
            </a:r>
          </a:p>
          <a:p>
            <a:endParaRPr lang="en-GB" dirty="0"/>
          </a:p>
        </p:txBody>
      </p:sp>
    </p:spTree>
    <p:extLst>
      <p:ext uri="{BB962C8B-B14F-4D97-AF65-F5344CB8AC3E}">
        <p14:creationId xmlns:p14="http://schemas.microsoft.com/office/powerpoint/2010/main" val="134068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F7535-C6BB-4745-84E9-A24462A0D69A}"/>
              </a:ext>
            </a:extLst>
          </p:cNvPr>
          <p:cNvSpPr/>
          <p:nvPr/>
        </p:nvSpPr>
        <p:spPr>
          <a:xfrm>
            <a:off x="1782417" y="192064"/>
            <a:ext cx="8742460" cy="461665"/>
          </a:xfrm>
          <a:prstGeom prst="rect">
            <a:avLst/>
          </a:prstGeom>
        </p:spPr>
        <p:txBody>
          <a:bodyPr wrap="square">
            <a:spAutoFit/>
          </a:bodyPr>
          <a:lstStyle/>
          <a:p>
            <a:pPr algn="ctr"/>
            <a:r>
              <a:rPr lang="en-GB" sz="2400" b="1" dirty="0">
                <a:solidFill>
                  <a:srgbClr val="271C67"/>
                </a:solidFill>
                <a:latin typeface="ProximaNova-Bold-9167"/>
              </a:rPr>
              <a:t>Using </a:t>
            </a:r>
            <a:r>
              <a:rPr lang="en-GB" sz="2400" b="1" u="sng" dirty="0">
                <a:solidFill>
                  <a:srgbClr val="271C67"/>
                </a:solidFill>
                <a:latin typeface="ProximaNova-Bold-9167"/>
              </a:rPr>
              <a:t>flashcards</a:t>
            </a:r>
            <a:r>
              <a:rPr lang="en-GB" sz="2400" b="1" dirty="0">
                <a:solidFill>
                  <a:srgbClr val="271C67"/>
                </a:solidFill>
                <a:latin typeface="ProximaNova-Bold-9167"/>
              </a:rPr>
              <a:t> to boost your revision</a:t>
            </a:r>
            <a:endParaRPr lang="en-GB" sz="2400"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BB9E4867-6E84-4C0B-AEB4-25A7F2A9E024}"/>
              </a:ext>
            </a:extLst>
          </p:cNvPr>
          <p:cNvSpPr/>
          <p:nvPr/>
        </p:nvSpPr>
        <p:spPr>
          <a:xfrm>
            <a:off x="2653089" y="753904"/>
            <a:ext cx="3442912" cy="584775"/>
          </a:xfrm>
          <a:prstGeom prst="rect">
            <a:avLst/>
          </a:prstGeom>
        </p:spPr>
        <p:txBody>
          <a:bodyPr wrap="square">
            <a:spAutoFit/>
          </a:bodyPr>
          <a:lstStyle/>
          <a:p>
            <a:r>
              <a:rPr lang="en-GB" b="1" dirty="0">
                <a:solidFill>
                  <a:srgbClr val="E5005A"/>
                </a:solidFill>
                <a:latin typeface="ProximaNova-Bold-9167"/>
              </a:rPr>
              <a:t>Flashcards are not:</a:t>
            </a:r>
          </a:p>
          <a:p>
            <a:r>
              <a:rPr lang="en-GB" sz="1400" dirty="0">
                <a:solidFill>
                  <a:prstClr val="black"/>
                </a:solidFill>
                <a:latin typeface="Calibri" panose="020F0502020204030204"/>
              </a:rPr>
              <a:t>A strategy to summarise information.</a:t>
            </a:r>
          </a:p>
        </p:txBody>
      </p:sp>
      <p:sp>
        <p:nvSpPr>
          <p:cNvPr id="6" name="Rectangle 5">
            <a:extLst>
              <a:ext uri="{FF2B5EF4-FFF2-40B4-BE49-F238E27FC236}">
                <a16:creationId xmlns:a16="http://schemas.microsoft.com/office/drawing/2014/main" id="{1368073A-289D-4B7C-9AA9-258EC287F6E0}"/>
              </a:ext>
            </a:extLst>
          </p:cNvPr>
          <p:cNvSpPr/>
          <p:nvPr/>
        </p:nvSpPr>
        <p:spPr>
          <a:xfrm>
            <a:off x="2641158" y="1463337"/>
            <a:ext cx="3454842" cy="800219"/>
          </a:xfrm>
          <a:prstGeom prst="rect">
            <a:avLst/>
          </a:prstGeom>
        </p:spPr>
        <p:txBody>
          <a:bodyPr wrap="square">
            <a:spAutoFit/>
          </a:bodyPr>
          <a:lstStyle/>
          <a:p>
            <a:r>
              <a:rPr lang="en-GB" b="1" dirty="0">
                <a:solidFill>
                  <a:srgbClr val="FC6222"/>
                </a:solidFill>
                <a:latin typeface="ProximaNova-Bold-9167"/>
              </a:rPr>
              <a:t>Flashcards are:</a:t>
            </a:r>
          </a:p>
          <a:p>
            <a:r>
              <a:rPr lang="en-GB" sz="1400" dirty="0">
                <a:solidFill>
                  <a:prstClr val="black"/>
                </a:solidFill>
                <a:latin typeface="Calibri" panose="020F0502020204030204"/>
              </a:rPr>
              <a:t>A revision technique that should be used for testing and recall.</a:t>
            </a:r>
          </a:p>
        </p:txBody>
      </p:sp>
      <p:sp>
        <p:nvSpPr>
          <p:cNvPr id="7" name="Rectangle 6">
            <a:extLst>
              <a:ext uri="{FF2B5EF4-FFF2-40B4-BE49-F238E27FC236}">
                <a16:creationId xmlns:a16="http://schemas.microsoft.com/office/drawing/2014/main" id="{E73E4E8D-F55B-4D0A-A269-0591790F59CC}"/>
              </a:ext>
            </a:extLst>
          </p:cNvPr>
          <p:cNvSpPr/>
          <p:nvPr/>
        </p:nvSpPr>
        <p:spPr>
          <a:xfrm>
            <a:off x="2641158" y="2304442"/>
            <a:ext cx="3454842" cy="615553"/>
          </a:xfrm>
          <a:prstGeom prst="rect">
            <a:avLst/>
          </a:prstGeom>
        </p:spPr>
        <p:txBody>
          <a:bodyPr wrap="square">
            <a:spAutoFit/>
          </a:bodyPr>
          <a:lstStyle/>
          <a:p>
            <a:r>
              <a:rPr lang="en-GB" b="1" dirty="0">
                <a:solidFill>
                  <a:srgbClr val="3FA242"/>
                </a:solidFill>
                <a:latin typeface="ProximaNova-Bold-9167"/>
              </a:rPr>
              <a:t>Flashcards should:</a:t>
            </a:r>
          </a:p>
          <a:p>
            <a:r>
              <a:rPr lang="en-GB" sz="1600" dirty="0">
                <a:solidFill>
                  <a:prstClr val="black"/>
                </a:solidFill>
                <a:latin typeface="Calibri" panose="020F0502020204030204"/>
              </a:rPr>
              <a:t>Only contain one idea.</a:t>
            </a:r>
            <a:r>
              <a:rPr lang="en-GB" sz="1600" dirty="0">
                <a:solidFill>
                  <a:srgbClr val="061406"/>
                </a:solidFill>
                <a:latin typeface="ProximaNova-Bold-9167"/>
              </a:rPr>
              <a:t>.</a:t>
            </a:r>
            <a:endParaRPr lang="en-GB" sz="1600" dirty="0">
              <a:solidFill>
                <a:prstClr val="black"/>
              </a:solidFill>
              <a:latin typeface="Calibri" panose="020F0502020204030204"/>
            </a:endParaRPr>
          </a:p>
        </p:txBody>
      </p:sp>
      <p:sp>
        <p:nvSpPr>
          <p:cNvPr id="8" name="Multiplication Sign 7">
            <a:extLst>
              <a:ext uri="{FF2B5EF4-FFF2-40B4-BE49-F238E27FC236}">
                <a16:creationId xmlns:a16="http://schemas.microsoft.com/office/drawing/2014/main" id="{8058888A-EB59-4A95-9B14-EA0A42EFCAB9}"/>
              </a:ext>
            </a:extLst>
          </p:cNvPr>
          <p:cNvSpPr/>
          <p:nvPr/>
        </p:nvSpPr>
        <p:spPr>
          <a:xfrm>
            <a:off x="1985176" y="890549"/>
            <a:ext cx="655982" cy="6020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9" name="Graphic 8" descr="Checkmark">
            <a:extLst>
              <a:ext uri="{FF2B5EF4-FFF2-40B4-BE49-F238E27FC236}">
                <a16:creationId xmlns:a16="http://schemas.microsoft.com/office/drawing/2014/main" id="{BC117E5E-2E80-40CE-9FD2-7C49F32E01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0835" y="1650964"/>
            <a:ext cx="544664" cy="544664"/>
          </a:xfrm>
          <a:prstGeom prst="rect">
            <a:avLst/>
          </a:prstGeom>
        </p:spPr>
      </p:pic>
      <p:pic>
        <p:nvPicPr>
          <p:cNvPr id="10" name="Graphic 9" descr="Checkmark">
            <a:extLst>
              <a:ext uri="{FF2B5EF4-FFF2-40B4-BE49-F238E27FC236}">
                <a16:creationId xmlns:a16="http://schemas.microsoft.com/office/drawing/2014/main" id="{36AA91E2-816E-4717-BE81-F27C1FEDB7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0957" y="2401441"/>
            <a:ext cx="544664" cy="544664"/>
          </a:xfrm>
          <a:prstGeom prst="rect">
            <a:avLst/>
          </a:prstGeom>
        </p:spPr>
      </p:pic>
      <p:sp>
        <p:nvSpPr>
          <p:cNvPr id="15" name="TextBox 14">
            <a:extLst>
              <a:ext uri="{FF2B5EF4-FFF2-40B4-BE49-F238E27FC236}">
                <a16:creationId xmlns:a16="http://schemas.microsoft.com/office/drawing/2014/main" id="{C0E2DE8B-5137-4AF0-B57F-CF523DBEF3A0}"/>
              </a:ext>
            </a:extLst>
          </p:cNvPr>
          <p:cNvSpPr txBox="1"/>
          <p:nvPr/>
        </p:nvSpPr>
        <p:spPr>
          <a:xfrm>
            <a:off x="6439949" y="890549"/>
            <a:ext cx="4001548" cy="1015663"/>
          </a:xfrm>
          <a:prstGeom prst="rect">
            <a:avLst/>
          </a:prstGeom>
          <a:noFill/>
        </p:spPr>
        <p:txBody>
          <a:bodyPr wrap="square" rtlCol="0">
            <a:spAutoFit/>
          </a:bodyPr>
          <a:lstStyle/>
          <a:p>
            <a:r>
              <a:rPr lang="en-GB" b="1" dirty="0">
                <a:solidFill>
                  <a:prstClr val="black"/>
                </a:solidFill>
                <a:latin typeface="Calibri" panose="020F0502020204030204"/>
              </a:rPr>
              <a:t>Making flashcards</a:t>
            </a:r>
          </a:p>
          <a:p>
            <a:pPr marL="342900" indent="-342900">
              <a:buFontTx/>
              <a:buAutoNum type="arabicPeriod"/>
            </a:pPr>
            <a:r>
              <a:rPr lang="en-GB" sz="1400" dirty="0">
                <a:solidFill>
                  <a:prstClr val="black"/>
                </a:solidFill>
                <a:latin typeface="Calibri" panose="020F0502020204030204"/>
              </a:rPr>
              <a:t>On one side, write a </a:t>
            </a:r>
            <a:r>
              <a:rPr lang="en-GB" sz="1400" b="1" dirty="0">
                <a:solidFill>
                  <a:prstClr val="black"/>
                </a:solidFill>
                <a:latin typeface="Calibri" panose="020F0502020204030204"/>
              </a:rPr>
              <a:t>question</a:t>
            </a:r>
            <a:r>
              <a:rPr lang="en-GB" sz="1400" dirty="0">
                <a:solidFill>
                  <a:prstClr val="black"/>
                </a:solidFill>
                <a:latin typeface="Calibri" panose="020F0502020204030204"/>
              </a:rPr>
              <a:t> or a key term.</a:t>
            </a:r>
          </a:p>
          <a:p>
            <a:pPr marL="342900" indent="-342900">
              <a:buFontTx/>
              <a:buAutoNum type="arabicPeriod"/>
            </a:pPr>
            <a:r>
              <a:rPr lang="en-GB" sz="1400" dirty="0">
                <a:solidFill>
                  <a:prstClr val="black"/>
                </a:solidFill>
                <a:latin typeface="Calibri" panose="020F0502020204030204"/>
              </a:rPr>
              <a:t>On the other side, write the </a:t>
            </a:r>
            <a:r>
              <a:rPr lang="en-GB" sz="1400" b="1" dirty="0">
                <a:solidFill>
                  <a:prstClr val="black"/>
                </a:solidFill>
                <a:latin typeface="Calibri" panose="020F0502020204030204"/>
              </a:rPr>
              <a:t>answer</a:t>
            </a:r>
            <a:r>
              <a:rPr lang="en-GB" sz="1400" dirty="0">
                <a:solidFill>
                  <a:prstClr val="black"/>
                </a:solidFill>
                <a:latin typeface="Calibri" panose="020F0502020204030204"/>
              </a:rPr>
              <a:t> to the question or the definition of the key term.</a:t>
            </a:r>
          </a:p>
        </p:txBody>
      </p:sp>
      <p:sp>
        <p:nvSpPr>
          <p:cNvPr id="17" name="TextBox 16">
            <a:extLst>
              <a:ext uri="{FF2B5EF4-FFF2-40B4-BE49-F238E27FC236}">
                <a16:creationId xmlns:a16="http://schemas.microsoft.com/office/drawing/2014/main" id="{7F2F5E2C-3F2A-42D5-89A4-C09704FFD306}"/>
              </a:ext>
            </a:extLst>
          </p:cNvPr>
          <p:cNvSpPr txBox="1"/>
          <p:nvPr/>
        </p:nvSpPr>
        <p:spPr>
          <a:xfrm>
            <a:off x="1901286" y="3002899"/>
            <a:ext cx="4001548" cy="3785652"/>
          </a:xfrm>
          <a:prstGeom prst="rect">
            <a:avLst/>
          </a:prstGeom>
          <a:noFill/>
        </p:spPr>
        <p:txBody>
          <a:bodyPr wrap="square" rtlCol="0">
            <a:spAutoFit/>
          </a:bodyPr>
          <a:lstStyle/>
          <a:p>
            <a:r>
              <a:rPr lang="en-GB" b="1" dirty="0">
                <a:solidFill>
                  <a:prstClr val="black"/>
                </a:solidFill>
                <a:latin typeface="Calibri" panose="020F0502020204030204"/>
              </a:rPr>
              <a:t>The Leitner System</a:t>
            </a:r>
          </a:p>
          <a:p>
            <a:r>
              <a:rPr lang="en-GB" sz="1400" dirty="0">
                <a:solidFill>
                  <a:prstClr val="black"/>
                </a:solidFill>
                <a:latin typeface="Calibri" panose="020F0502020204030204"/>
              </a:rPr>
              <a:t>For this strategy, you will need three boxes large enough to fit your flashcards.</a:t>
            </a:r>
          </a:p>
          <a:p>
            <a:endParaRPr lang="en-GB" sz="1400" dirty="0">
              <a:solidFill>
                <a:prstClr val="black"/>
              </a:solidFill>
              <a:latin typeface="Calibri" panose="020F0502020204030204"/>
            </a:endParaRPr>
          </a:p>
          <a:p>
            <a:r>
              <a:rPr lang="en-GB" sz="1200" b="1" dirty="0">
                <a:solidFill>
                  <a:prstClr val="black"/>
                </a:solidFill>
                <a:latin typeface="Calibri" panose="020F0502020204030204"/>
              </a:rPr>
              <a:t>Step 1: </a:t>
            </a:r>
            <a:r>
              <a:rPr lang="en-GB" sz="1200" dirty="0">
                <a:solidFill>
                  <a:prstClr val="black"/>
                </a:solidFill>
                <a:latin typeface="Calibri" panose="020F0502020204030204"/>
              </a:rPr>
              <a:t>Start by trying to recall the information on each card.</a:t>
            </a:r>
          </a:p>
          <a:p>
            <a:r>
              <a:rPr lang="en-GB" sz="1200" dirty="0">
                <a:solidFill>
                  <a:prstClr val="black"/>
                </a:solidFill>
                <a:latin typeface="Calibri" panose="020F0502020204030204"/>
              </a:rPr>
              <a:t> </a:t>
            </a:r>
          </a:p>
          <a:p>
            <a:r>
              <a:rPr lang="en-GB" sz="1200" b="1" dirty="0">
                <a:solidFill>
                  <a:prstClr val="black"/>
                </a:solidFill>
                <a:latin typeface="Calibri" panose="020F0502020204030204"/>
              </a:rPr>
              <a:t>Step 2: </a:t>
            </a:r>
            <a:r>
              <a:rPr lang="en-GB" sz="1200" dirty="0">
                <a:solidFill>
                  <a:prstClr val="black"/>
                </a:solidFill>
                <a:latin typeface="Calibri" panose="020F0502020204030204"/>
              </a:rPr>
              <a:t>Move the cards you were able to recall into box 2, and keep any you weren’t able to recall in box 1. </a:t>
            </a:r>
          </a:p>
          <a:p>
            <a:endParaRPr lang="en-GB" sz="1200" dirty="0">
              <a:solidFill>
                <a:prstClr val="black"/>
              </a:solidFill>
              <a:latin typeface="Calibri" panose="020F0502020204030204"/>
            </a:endParaRPr>
          </a:p>
          <a:p>
            <a:r>
              <a:rPr lang="en-GB" sz="1200" b="1" dirty="0">
                <a:solidFill>
                  <a:prstClr val="black"/>
                </a:solidFill>
                <a:latin typeface="Calibri" panose="020F0502020204030204"/>
              </a:rPr>
              <a:t>Step 3: </a:t>
            </a:r>
            <a:r>
              <a:rPr lang="en-GB" sz="1200" dirty="0">
                <a:solidFill>
                  <a:prstClr val="black"/>
                </a:solidFill>
                <a:latin typeface="Calibri" panose="020F0502020204030204"/>
              </a:rPr>
              <a:t>Revisit box 1 the next day. </a:t>
            </a:r>
          </a:p>
          <a:p>
            <a:endParaRPr lang="en-GB" sz="1200" dirty="0">
              <a:solidFill>
                <a:prstClr val="black"/>
              </a:solidFill>
              <a:latin typeface="Calibri" panose="020F0502020204030204"/>
            </a:endParaRPr>
          </a:p>
          <a:p>
            <a:r>
              <a:rPr lang="en-GB" sz="1200" b="1" dirty="0">
                <a:solidFill>
                  <a:prstClr val="black"/>
                </a:solidFill>
                <a:latin typeface="Calibri" panose="020F0502020204030204"/>
              </a:rPr>
              <a:t>Step 4: </a:t>
            </a:r>
            <a:r>
              <a:rPr lang="en-GB" sz="1200" dirty="0">
                <a:solidFill>
                  <a:prstClr val="black"/>
                </a:solidFill>
                <a:latin typeface="Calibri" panose="020F0502020204030204"/>
              </a:rPr>
              <a:t>Three days later, revisit the flashcards in box 2. If you are still able to recall the information on them correctly, move them to box 3 and revisit them in five days. </a:t>
            </a:r>
          </a:p>
          <a:p>
            <a:endParaRPr lang="en-GB" sz="1200" dirty="0">
              <a:solidFill>
                <a:prstClr val="black"/>
              </a:solidFill>
              <a:latin typeface="Calibri" panose="020F0502020204030204"/>
            </a:endParaRPr>
          </a:p>
          <a:p>
            <a:r>
              <a:rPr lang="en-GB" sz="1200" b="1" dirty="0">
                <a:solidFill>
                  <a:prstClr val="black"/>
                </a:solidFill>
                <a:latin typeface="Calibri" panose="020F0502020204030204"/>
              </a:rPr>
              <a:t>Step 5: </a:t>
            </a:r>
            <a:r>
              <a:rPr lang="en-GB" sz="1200" dirty="0">
                <a:solidFill>
                  <a:prstClr val="black"/>
                </a:solidFill>
                <a:latin typeface="Calibri" panose="020F0502020204030204"/>
              </a:rPr>
              <a:t>Five days later, if you cannot recall information from the flashcards in boxes 2 and 3, move them back to box 1.</a:t>
            </a:r>
          </a:p>
          <a:p>
            <a:endParaRPr lang="en-GB" sz="1200" dirty="0">
              <a:solidFill>
                <a:prstClr val="black"/>
              </a:solidFill>
              <a:latin typeface="Calibri" panose="020F0502020204030204"/>
            </a:endParaRPr>
          </a:p>
          <a:p>
            <a:r>
              <a:rPr lang="en-GB" sz="1200" b="1" dirty="0">
                <a:solidFill>
                  <a:prstClr val="black"/>
                </a:solidFill>
                <a:latin typeface="Calibri" panose="020F0502020204030204"/>
              </a:rPr>
              <a:t>Step 6: </a:t>
            </a:r>
            <a:r>
              <a:rPr lang="en-GB" sz="1200" dirty="0">
                <a:solidFill>
                  <a:prstClr val="black"/>
                </a:solidFill>
                <a:latin typeface="Calibri" panose="020F0502020204030204"/>
              </a:rPr>
              <a:t>Start the whole process again!</a:t>
            </a:r>
          </a:p>
        </p:txBody>
      </p:sp>
      <p:pic>
        <p:nvPicPr>
          <p:cNvPr id="2" name="Picture 1">
            <a:extLst>
              <a:ext uri="{FF2B5EF4-FFF2-40B4-BE49-F238E27FC236}">
                <a16:creationId xmlns:a16="http://schemas.microsoft.com/office/drawing/2014/main" id="{B14104AC-BE56-43E3-8EB4-2AF145E10BCD}"/>
              </a:ext>
            </a:extLst>
          </p:cNvPr>
          <p:cNvPicPr>
            <a:picLocks noChangeAspect="1"/>
          </p:cNvPicPr>
          <p:nvPr/>
        </p:nvPicPr>
        <p:blipFill rotWithShape="1">
          <a:blip r:embed="rId4"/>
          <a:srcRect t="10994" b="22201"/>
          <a:stretch/>
        </p:blipFill>
        <p:spPr>
          <a:xfrm>
            <a:off x="6147217" y="2046914"/>
            <a:ext cx="4260724" cy="2846381"/>
          </a:xfrm>
          <a:prstGeom prst="rect">
            <a:avLst/>
          </a:prstGeom>
        </p:spPr>
      </p:pic>
      <p:pic>
        <p:nvPicPr>
          <p:cNvPr id="3" name="Picture 2">
            <a:extLst>
              <a:ext uri="{FF2B5EF4-FFF2-40B4-BE49-F238E27FC236}">
                <a16:creationId xmlns:a16="http://schemas.microsoft.com/office/drawing/2014/main" id="{B56F6D38-B16B-48E0-808F-A612D942B49D}"/>
              </a:ext>
            </a:extLst>
          </p:cNvPr>
          <p:cNvPicPr>
            <a:picLocks noChangeAspect="1"/>
          </p:cNvPicPr>
          <p:nvPr/>
        </p:nvPicPr>
        <p:blipFill rotWithShape="1">
          <a:blip r:embed="rId5"/>
          <a:srcRect l="23478" r="23987"/>
          <a:stretch/>
        </p:blipFill>
        <p:spPr>
          <a:xfrm>
            <a:off x="5984957" y="5016734"/>
            <a:ext cx="2371876" cy="1828800"/>
          </a:xfrm>
          <a:prstGeom prst="rect">
            <a:avLst/>
          </a:prstGeom>
        </p:spPr>
      </p:pic>
      <p:sp>
        <p:nvSpPr>
          <p:cNvPr id="11" name="Rectangle 10">
            <a:extLst>
              <a:ext uri="{FF2B5EF4-FFF2-40B4-BE49-F238E27FC236}">
                <a16:creationId xmlns:a16="http://schemas.microsoft.com/office/drawing/2014/main" id="{B4AB57C2-D946-426F-BCE8-4F7D29D79BD9}"/>
              </a:ext>
            </a:extLst>
          </p:cNvPr>
          <p:cNvSpPr/>
          <p:nvPr/>
        </p:nvSpPr>
        <p:spPr>
          <a:xfrm>
            <a:off x="6068847" y="890548"/>
            <a:ext cx="4456030" cy="41261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Tree>
    <p:extLst>
      <p:ext uri="{BB962C8B-B14F-4D97-AF65-F5344CB8AC3E}">
        <p14:creationId xmlns:p14="http://schemas.microsoft.com/office/powerpoint/2010/main" val="164738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2A4B52-6A80-42A9-A616-639910FBC49F}"/>
              </a:ext>
            </a:extLst>
          </p:cNvPr>
          <p:cNvPicPr>
            <a:picLocks noChangeAspect="1"/>
          </p:cNvPicPr>
          <p:nvPr/>
        </p:nvPicPr>
        <p:blipFill rotWithShape="1">
          <a:blip r:embed="rId2"/>
          <a:srcRect l="29143" t="7856" r="27537" b="8199"/>
          <a:stretch/>
        </p:blipFill>
        <p:spPr>
          <a:xfrm rot="16200000">
            <a:off x="5461237" y="-466291"/>
            <a:ext cx="1101747" cy="8976219"/>
          </a:xfrm>
          <a:prstGeom prst="rect">
            <a:avLst/>
          </a:prstGeom>
        </p:spPr>
      </p:pic>
      <p:sp>
        <p:nvSpPr>
          <p:cNvPr id="4" name="TextBox 3">
            <a:extLst>
              <a:ext uri="{FF2B5EF4-FFF2-40B4-BE49-F238E27FC236}">
                <a16:creationId xmlns:a16="http://schemas.microsoft.com/office/drawing/2014/main" id="{FA59D9E0-2E3F-46BD-992A-20C0FB9A030F}"/>
              </a:ext>
            </a:extLst>
          </p:cNvPr>
          <p:cNvSpPr txBox="1"/>
          <p:nvPr/>
        </p:nvSpPr>
        <p:spPr>
          <a:xfrm>
            <a:off x="1792449" y="201337"/>
            <a:ext cx="8598715" cy="461665"/>
          </a:xfrm>
          <a:prstGeom prst="rect">
            <a:avLst/>
          </a:prstGeom>
          <a:noFill/>
        </p:spPr>
        <p:txBody>
          <a:bodyPr wrap="square" rtlCol="0">
            <a:spAutoFit/>
          </a:bodyPr>
          <a:lstStyle/>
          <a:p>
            <a:pPr algn="ctr"/>
            <a:r>
              <a:rPr lang="en-GB" sz="2400" b="1" dirty="0">
                <a:solidFill>
                  <a:prstClr val="black"/>
                </a:solidFill>
                <a:latin typeface="ProximaNova-Bold-9167"/>
              </a:rPr>
              <a:t>Using </a:t>
            </a:r>
            <a:r>
              <a:rPr lang="en-GB" sz="2400" b="1" u="sng" dirty="0">
                <a:solidFill>
                  <a:prstClr val="black"/>
                </a:solidFill>
                <a:latin typeface="ProximaNova-Bold-9167"/>
              </a:rPr>
              <a:t>past papers </a:t>
            </a:r>
            <a:r>
              <a:rPr lang="en-GB" sz="2400" b="1" dirty="0">
                <a:solidFill>
                  <a:prstClr val="black"/>
                </a:solidFill>
                <a:latin typeface="ProximaNova-Bold-9167"/>
              </a:rPr>
              <a:t>to boost your revision</a:t>
            </a:r>
          </a:p>
        </p:txBody>
      </p:sp>
      <p:sp>
        <p:nvSpPr>
          <p:cNvPr id="5" name="Rectangle 4">
            <a:extLst>
              <a:ext uri="{FF2B5EF4-FFF2-40B4-BE49-F238E27FC236}">
                <a16:creationId xmlns:a16="http://schemas.microsoft.com/office/drawing/2014/main" id="{7CFB01B1-6BC4-4191-8F40-9751B17512B9}"/>
              </a:ext>
            </a:extLst>
          </p:cNvPr>
          <p:cNvSpPr/>
          <p:nvPr/>
        </p:nvSpPr>
        <p:spPr>
          <a:xfrm>
            <a:off x="2418197" y="669390"/>
            <a:ext cx="3442912" cy="584775"/>
          </a:xfrm>
          <a:prstGeom prst="rect">
            <a:avLst/>
          </a:prstGeom>
        </p:spPr>
        <p:txBody>
          <a:bodyPr wrap="square">
            <a:spAutoFit/>
          </a:bodyPr>
          <a:lstStyle/>
          <a:p>
            <a:r>
              <a:rPr lang="en-GB" b="1" dirty="0">
                <a:solidFill>
                  <a:srgbClr val="E5005A"/>
                </a:solidFill>
                <a:latin typeface="ProximaNova-Bold-9167"/>
              </a:rPr>
              <a:t>Past Paper Practice is not:</a:t>
            </a:r>
          </a:p>
          <a:p>
            <a:r>
              <a:rPr lang="en-GB" sz="1400" dirty="0">
                <a:solidFill>
                  <a:prstClr val="black"/>
                </a:solidFill>
                <a:latin typeface="Calibri" panose="020F0502020204030204"/>
              </a:rPr>
              <a:t>A test to see what you can remember.</a:t>
            </a:r>
          </a:p>
        </p:txBody>
      </p:sp>
      <p:sp>
        <p:nvSpPr>
          <p:cNvPr id="6" name="Rectangle 5">
            <a:extLst>
              <a:ext uri="{FF2B5EF4-FFF2-40B4-BE49-F238E27FC236}">
                <a16:creationId xmlns:a16="http://schemas.microsoft.com/office/drawing/2014/main" id="{AE880D76-52DC-43DD-B350-6B1A0374622F}"/>
              </a:ext>
            </a:extLst>
          </p:cNvPr>
          <p:cNvSpPr/>
          <p:nvPr/>
        </p:nvSpPr>
        <p:spPr>
          <a:xfrm>
            <a:off x="2406266" y="1311711"/>
            <a:ext cx="3454842" cy="1015663"/>
          </a:xfrm>
          <a:prstGeom prst="rect">
            <a:avLst/>
          </a:prstGeom>
        </p:spPr>
        <p:txBody>
          <a:bodyPr wrap="square">
            <a:spAutoFit/>
          </a:bodyPr>
          <a:lstStyle/>
          <a:p>
            <a:r>
              <a:rPr lang="en-GB" b="1" dirty="0">
                <a:solidFill>
                  <a:srgbClr val="FC6222"/>
                </a:solidFill>
                <a:latin typeface="ProximaNova-Bold-9167"/>
              </a:rPr>
              <a:t>Past Paper Practice is:</a:t>
            </a:r>
          </a:p>
          <a:p>
            <a:r>
              <a:rPr lang="en-GB" sz="1400" dirty="0">
                <a:solidFill>
                  <a:prstClr val="black"/>
                </a:solidFill>
                <a:latin typeface="Calibri" panose="020F0502020204030204"/>
              </a:rPr>
              <a:t>A revision technique that should be used for developing exam techniques and practising recall.</a:t>
            </a:r>
          </a:p>
        </p:txBody>
      </p:sp>
      <p:sp>
        <p:nvSpPr>
          <p:cNvPr id="7" name="Rectangle 6">
            <a:extLst>
              <a:ext uri="{FF2B5EF4-FFF2-40B4-BE49-F238E27FC236}">
                <a16:creationId xmlns:a16="http://schemas.microsoft.com/office/drawing/2014/main" id="{92D7C69D-5E6B-4C07-A999-EA5124D77A85}"/>
              </a:ext>
            </a:extLst>
          </p:cNvPr>
          <p:cNvSpPr/>
          <p:nvPr/>
        </p:nvSpPr>
        <p:spPr>
          <a:xfrm>
            <a:off x="2406266" y="2287663"/>
            <a:ext cx="3454842" cy="1231106"/>
          </a:xfrm>
          <a:prstGeom prst="rect">
            <a:avLst/>
          </a:prstGeom>
        </p:spPr>
        <p:txBody>
          <a:bodyPr wrap="square">
            <a:spAutoFit/>
          </a:bodyPr>
          <a:lstStyle/>
          <a:p>
            <a:r>
              <a:rPr lang="en-GB" b="1" dirty="0">
                <a:solidFill>
                  <a:srgbClr val="3FA242"/>
                </a:solidFill>
                <a:latin typeface="ProximaNova-Bold-9167"/>
              </a:rPr>
              <a:t>Past Paper Practice should:</a:t>
            </a:r>
          </a:p>
          <a:p>
            <a:r>
              <a:rPr lang="en-GB" sz="1400" dirty="0">
                <a:solidFill>
                  <a:prstClr val="black"/>
                </a:solidFill>
                <a:latin typeface="Calibri" panose="020F0502020204030204"/>
              </a:rPr>
              <a:t>Be completed with revision notes to begin with. Then, as you get used to the style of questions, it can be used to identify topics that need revising.</a:t>
            </a:r>
          </a:p>
        </p:txBody>
      </p:sp>
      <p:sp>
        <p:nvSpPr>
          <p:cNvPr id="8" name="Multiplication Sign 7">
            <a:extLst>
              <a:ext uri="{FF2B5EF4-FFF2-40B4-BE49-F238E27FC236}">
                <a16:creationId xmlns:a16="http://schemas.microsoft.com/office/drawing/2014/main" id="{3D830CAE-06FF-4944-AB0A-95F5315EDF4E}"/>
              </a:ext>
            </a:extLst>
          </p:cNvPr>
          <p:cNvSpPr/>
          <p:nvPr/>
        </p:nvSpPr>
        <p:spPr>
          <a:xfrm>
            <a:off x="1750284" y="679033"/>
            <a:ext cx="655982" cy="6020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9" name="Graphic 8" descr="Checkmark">
            <a:extLst>
              <a:ext uri="{FF2B5EF4-FFF2-40B4-BE49-F238E27FC236}">
                <a16:creationId xmlns:a16="http://schemas.microsoft.com/office/drawing/2014/main" id="{CA39196E-9A76-485A-98F8-228ACF8DBF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5943" y="1584002"/>
            <a:ext cx="544664" cy="544664"/>
          </a:xfrm>
          <a:prstGeom prst="rect">
            <a:avLst/>
          </a:prstGeom>
        </p:spPr>
      </p:pic>
      <p:pic>
        <p:nvPicPr>
          <p:cNvPr id="10" name="Graphic 9" descr="Checkmark">
            <a:extLst>
              <a:ext uri="{FF2B5EF4-FFF2-40B4-BE49-F238E27FC236}">
                <a16:creationId xmlns:a16="http://schemas.microsoft.com/office/drawing/2014/main" id="{23C18941-2BD5-49FF-B5B6-98101A8EB4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6065" y="2638665"/>
            <a:ext cx="544664" cy="544664"/>
          </a:xfrm>
          <a:prstGeom prst="rect">
            <a:avLst/>
          </a:prstGeom>
        </p:spPr>
      </p:pic>
      <p:sp>
        <p:nvSpPr>
          <p:cNvPr id="11" name="TextBox 10">
            <a:extLst>
              <a:ext uri="{FF2B5EF4-FFF2-40B4-BE49-F238E27FC236}">
                <a16:creationId xmlns:a16="http://schemas.microsoft.com/office/drawing/2014/main" id="{7988FD89-69ED-4267-9497-5ABB0923AE4A}"/>
              </a:ext>
            </a:extLst>
          </p:cNvPr>
          <p:cNvSpPr txBox="1"/>
          <p:nvPr/>
        </p:nvSpPr>
        <p:spPr>
          <a:xfrm>
            <a:off x="1524000" y="3473042"/>
            <a:ext cx="9144000" cy="400110"/>
          </a:xfrm>
          <a:prstGeom prst="rect">
            <a:avLst/>
          </a:prstGeom>
          <a:noFill/>
        </p:spPr>
        <p:txBody>
          <a:bodyPr wrap="square" rtlCol="0">
            <a:spAutoFit/>
          </a:bodyPr>
          <a:lstStyle/>
          <a:p>
            <a:pPr algn="ctr"/>
            <a:r>
              <a:rPr lang="en-GB" sz="2000" b="1" dirty="0">
                <a:solidFill>
                  <a:prstClr val="black"/>
                </a:solidFill>
                <a:latin typeface="Calibri" panose="020F0502020204030204"/>
              </a:rPr>
              <a:t>Increasing expertise &amp; confidence</a:t>
            </a:r>
          </a:p>
        </p:txBody>
      </p:sp>
      <p:sp>
        <p:nvSpPr>
          <p:cNvPr id="16" name="TextBox 15">
            <a:extLst>
              <a:ext uri="{FF2B5EF4-FFF2-40B4-BE49-F238E27FC236}">
                <a16:creationId xmlns:a16="http://schemas.microsoft.com/office/drawing/2014/main" id="{3357CD41-9420-443F-B81F-461B9E3E71E1}"/>
              </a:ext>
            </a:extLst>
          </p:cNvPr>
          <p:cNvSpPr txBox="1"/>
          <p:nvPr/>
        </p:nvSpPr>
        <p:spPr>
          <a:xfrm>
            <a:off x="1775671" y="4731390"/>
            <a:ext cx="1795244" cy="1938992"/>
          </a:xfrm>
          <a:prstGeom prst="rect">
            <a:avLst/>
          </a:prstGeom>
          <a:noFill/>
        </p:spPr>
        <p:txBody>
          <a:bodyPr wrap="square" rtlCol="0">
            <a:spAutoFit/>
          </a:bodyPr>
          <a:lstStyle/>
          <a:p>
            <a:r>
              <a:rPr lang="en-GB" sz="1200" b="1" dirty="0">
                <a:solidFill>
                  <a:prstClr val="black"/>
                </a:solidFill>
                <a:latin typeface="Calibri" panose="020F0502020204030204"/>
              </a:rPr>
              <a:t>Stage 1: Using revision resources </a:t>
            </a:r>
          </a:p>
          <a:p>
            <a:r>
              <a:rPr lang="en-GB" sz="1200" dirty="0">
                <a:solidFill>
                  <a:prstClr val="black"/>
                </a:solidFill>
                <a:latin typeface="Calibri" panose="020F0502020204030204"/>
              </a:rPr>
              <a:t>Choose 1-3 questions at a time, do not attempt to complete a whole paper. Use your resources to try and answer the questions, then improve the answers by using the mark scheme.</a:t>
            </a:r>
          </a:p>
        </p:txBody>
      </p:sp>
      <p:sp>
        <p:nvSpPr>
          <p:cNvPr id="17" name="TextBox 16">
            <a:extLst>
              <a:ext uri="{FF2B5EF4-FFF2-40B4-BE49-F238E27FC236}">
                <a16:creationId xmlns:a16="http://schemas.microsoft.com/office/drawing/2014/main" id="{93C8C22B-5ED4-4F0F-87A8-2F609325BE63}"/>
              </a:ext>
            </a:extLst>
          </p:cNvPr>
          <p:cNvSpPr txBox="1"/>
          <p:nvPr/>
        </p:nvSpPr>
        <p:spPr>
          <a:xfrm>
            <a:off x="3910671" y="4731390"/>
            <a:ext cx="2873226" cy="2123658"/>
          </a:xfrm>
          <a:prstGeom prst="rect">
            <a:avLst/>
          </a:prstGeom>
          <a:noFill/>
        </p:spPr>
        <p:txBody>
          <a:bodyPr wrap="square" rtlCol="0">
            <a:spAutoFit/>
          </a:bodyPr>
          <a:lstStyle/>
          <a:p>
            <a:r>
              <a:rPr lang="en-GB" sz="1200" b="1" dirty="0">
                <a:solidFill>
                  <a:prstClr val="black"/>
                </a:solidFill>
                <a:latin typeface="Calibri" panose="020F0502020204030204"/>
              </a:rPr>
              <a:t>Stage 2:</a:t>
            </a:r>
            <a:r>
              <a:rPr lang="en-GB" sz="1200" dirty="0">
                <a:solidFill>
                  <a:prstClr val="black"/>
                </a:solidFill>
                <a:latin typeface="Calibri" panose="020F0502020204030204"/>
              </a:rPr>
              <a:t> </a:t>
            </a:r>
            <a:r>
              <a:rPr lang="en-GB" sz="1200" b="1" dirty="0">
                <a:solidFill>
                  <a:prstClr val="black"/>
                </a:solidFill>
                <a:latin typeface="Calibri" panose="020F0502020204030204"/>
              </a:rPr>
              <a:t>Be specific — try to not use resources </a:t>
            </a:r>
          </a:p>
          <a:p>
            <a:r>
              <a:rPr lang="en-GB" sz="1200" dirty="0">
                <a:solidFill>
                  <a:prstClr val="black"/>
                </a:solidFill>
                <a:latin typeface="Calibri" panose="020F0502020204030204"/>
              </a:rPr>
              <a:t>Choose a specific topic or style of question, for example 'calculate..', or 'describe...’. </a:t>
            </a:r>
            <a:br>
              <a:rPr lang="en-GB" sz="1200" dirty="0">
                <a:solidFill>
                  <a:prstClr val="black"/>
                </a:solidFill>
                <a:latin typeface="Calibri" panose="020F0502020204030204"/>
              </a:rPr>
            </a:br>
            <a:r>
              <a:rPr lang="en-GB" sz="1200" dirty="0">
                <a:solidFill>
                  <a:prstClr val="black"/>
                </a:solidFill>
                <a:latin typeface="Calibri" panose="020F0502020204030204"/>
              </a:rPr>
              <a:t>Try to answer questions without any resources. However, if you get stuck, use a resource as a prompt to help you remember. Give yourself 5 lives before starting. When you check your resources, take off a life. When you repeat the process, reduce the number of lives.</a:t>
            </a:r>
          </a:p>
        </p:txBody>
      </p:sp>
      <p:sp>
        <p:nvSpPr>
          <p:cNvPr id="18" name="TextBox 17">
            <a:extLst>
              <a:ext uri="{FF2B5EF4-FFF2-40B4-BE49-F238E27FC236}">
                <a16:creationId xmlns:a16="http://schemas.microsoft.com/office/drawing/2014/main" id="{829AE384-B771-404B-B121-4D206AF45A4A}"/>
              </a:ext>
            </a:extLst>
          </p:cNvPr>
          <p:cNvSpPr txBox="1"/>
          <p:nvPr/>
        </p:nvSpPr>
        <p:spPr>
          <a:xfrm>
            <a:off x="6976845" y="4731390"/>
            <a:ext cx="3414319" cy="2123658"/>
          </a:xfrm>
          <a:prstGeom prst="rect">
            <a:avLst/>
          </a:prstGeom>
          <a:noFill/>
        </p:spPr>
        <p:txBody>
          <a:bodyPr wrap="square" rtlCol="0">
            <a:spAutoFit/>
          </a:bodyPr>
          <a:lstStyle/>
          <a:p>
            <a:r>
              <a:rPr lang="en-GB" sz="1200" b="1" dirty="0">
                <a:solidFill>
                  <a:prstClr val="black"/>
                </a:solidFill>
                <a:latin typeface="Calibri" panose="020F0502020204030204"/>
              </a:rPr>
              <a:t>Stage 3: Using questions to identify areas of focus </a:t>
            </a:r>
          </a:p>
          <a:p>
            <a:r>
              <a:rPr lang="en-GB" sz="1200" dirty="0">
                <a:solidFill>
                  <a:prstClr val="black"/>
                </a:solidFill>
                <a:latin typeface="Calibri" panose="020F0502020204030204"/>
              </a:rPr>
              <a:t>Without any resources, set yourself a time limit of 1 hour.</a:t>
            </a:r>
          </a:p>
          <a:p>
            <a:r>
              <a:rPr lang="en-GB" sz="1200" dirty="0">
                <a:solidFill>
                  <a:prstClr val="black"/>
                </a:solidFill>
                <a:latin typeface="Calibri" panose="020F0502020204030204"/>
              </a:rPr>
              <a:t>Try following this schedule:</a:t>
            </a:r>
          </a:p>
          <a:p>
            <a:r>
              <a:rPr lang="en-GB" sz="1200" dirty="0">
                <a:solidFill>
                  <a:prstClr val="black"/>
                </a:solidFill>
                <a:latin typeface="Calibri" panose="020F0502020204030204"/>
              </a:rPr>
              <a:t>0-5 min: Get everything you need (e.g. pens, pencils, calculator...). </a:t>
            </a:r>
          </a:p>
          <a:p>
            <a:r>
              <a:rPr lang="en-GB" sz="1200" dirty="0">
                <a:solidFill>
                  <a:prstClr val="black"/>
                </a:solidFill>
                <a:latin typeface="Calibri" panose="020F0502020204030204"/>
              </a:rPr>
              <a:t>5-35 min: Answer as many questions as possible. </a:t>
            </a:r>
          </a:p>
          <a:p>
            <a:r>
              <a:rPr lang="en-GB" sz="1200" dirty="0">
                <a:solidFill>
                  <a:prstClr val="black"/>
                </a:solidFill>
                <a:latin typeface="Calibri" panose="020F0502020204030204"/>
              </a:rPr>
              <a:t>35-40 min: Have a five minute break. </a:t>
            </a:r>
          </a:p>
          <a:p>
            <a:r>
              <a:rPr lang="en-GB" sz="1200" dirty="0">
                <a:solidFill>
                  <a:prstClr val="black"/>
                </a:solidFill>
                <a:latin typeface="Calibri" panose="020F0502020204030204"/>
              </a:rPr>
              <a:t>40-50 min: Mark and improve. </a:t>
            </a:r>
          </a:p>
          <a:p>
            <a:r>
              <a:rPr lang="en-GB" sz="1200" dirty="0">
                <a:solidFill>
                  <a:prstClr val="black"/>
                </a:solidFill>
                <a:latin typeface="Calibri" panose="020F0502020204030204"/>
              </a:rPr>
              <a:t>50-60 min: Identify areas that need to be worked and add them to your revision schedule.</a:t>
            </a:r>
          </a:p>
        </p:txBody>
      </p:sp>
      <p:pic>
        <p:nvPicPr>
          <p:cNvPr id="19" name="Picture 18">
            <a:extLst>
              <a:ext uri="{FF2B5EF4-FFF2-40B4-BE49-F238E27FC236}">
                <a16:creationId xmlns:a16="http://schemas.microsoft.com/office/drawing/2014/main" id="{B0432AC1-A780-4EA2-AA2B-9FFF97A2BC9E}"/>
              </a:ext>
            </a:extLst>
          </p:cNvPr>
          <p:cNvPicPr>
            <a:picLocks noChangeAspect="1"/>
          </p:cNvPicPr>
          <p:nvPr/>
        </p:nvPicPr>
        <p:blipFill>
          <a:blip r:embed="rId5"/>
          <a:stretch>
            <a:fillRect/>
          </a:stretch>
        </p:blipFill>
        <p:spPr>
          <a:xfrm>
            <a:off x="6096000" y="782248"/>
            <a:ext cx="4345716" cy="2515757"/>
          </a:xfrm>
          <a:prstGeom prst="rect">
            <a:avLst/>
          </a:prstGeom>
        </p:spPr>
      </p:pic>
    </p:spTree>
    <p:extLst>
      <p:ext uri="{BB962C8B-B14F-4D97-AF65-F5344CB8AC3E}">
        <p14:creationId xmlns:p14="http://schemas.microsoft.com/office/powerpoint/2010/main" val="394597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7EFB2-914A-840F-C9E9-7ABD899EF6CE}"/>
              </a:ext>
            </a:extLst>
          </p:cNvPr>
          <p:cNvPicPr>
            <a:picLocks noChangeAspect="1"/>
          </p:cNvPicPr>
          <p:nvPr/>
        </p:nvPicPr>
        <p:blipFill>
          <a:blip r:embed="rId2"/>
          <a:stretch>
            <a:fillRect/>
          </a:stretch>
        </p:blipFill>
        <p:spPr>
          <a:xfrm>
            <a:off x="1676400" y="-899777"/>
            <a:ext cx="8242299" cy="7452977"/>
          </a:xfrm>
          <a:prstGeom prst="rect">
            <a:avLst/>
          </a:prstGeom>
        </p:spPr>
      </p:pic>
    </p:spTree>
    <p:extLst>
      <p:ext uri="{BB962C8B-B14F-4D97-AF65-F5344CB8AC3E}">
        <p14:creationId xmlns:p14="http://schemas.microsoft.com/office/powerpoint/2010/main" val="931494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6AD7F236-6897-CB57-78AF-318EE77DB394}"/>
              </a:ext>
            </a:extLst>
          </p:cNvPr>
          <p:cNvPicPr>
            <a:picLocks noChangeAspect="1"/>
          </p:cNvPicPr>
          <p:nvPr/>
        </p:nvPicPr>
        <p:blipFill rotWithShape="1">
          <a:blip r:embed="rId2"/>
          <a:srcRect l="35389" t="25565" r="37130" b="12632"/>
          <a:stretch/>
        </p:blipFill>
        <p:spPr>
          <a:xfrm>
            <a:off x="2117724" y="171450"/>
            <a:ext cx="7956551" cy="6362700"/>
          </a:xfrm>
          <a:prstGeom prst="rect">
            <a:avLst/>
          </a:prstGeom>
        </p:spPr>
      </p:pic>
    </p:spTree>
    <p:extLst>
      <p:ext uri="{BB962C8B-B14F-4D97-AF65-F5344CB8AC3E}">
        <p14:creationId xmlns:p14="http://schemas.microsoft.com/office/powerpoint/2010/main" val="2806070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0B6F3-57DF-CDF6-B663-75AAE6012CA7}"/>
              </a:ext>
            </a:extLst>
          </p:cNvPr>
          <p:cNvPicPr>
            <a:picLocks noChangeAspect="1"/>
          </p:cNvPicPr>
          <p:nvPr/>
        </p:nvPicPr>
        <p:blipFill rotWithShape="1">
          <a:blip r:embed="rId2"/>
          <a:srcRect l="36026" t="21509" r="36539" b="16496"/>
          <a:stretch/>
        </p:blipFill>
        <p:spPr>
          <a:xfrm>
            <a:off x="2623457" y="113829"/>
            <a:ext cx="7783286" cy="6537341"/>
          </a:xfrm>
          <a:prstGeom prst="rect">
            <a:avLst/>
          </a:prstGeom>
        </p:spPr>
      </p:pic>
    </p:spTree>
    <p:extLst>
      <p:ext uri="{BB962C8B-B14F-4D97-AF65-F5344CB8AC3E}">
        <p14:creationId xmlns:p14="http://schemas.microsoft.com/office/powerpoint/2010/main" val="322999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BAFAA-CC24-B740-5E0A-8C7D957C4F67}"/>
              </a:ext>
            </a:extLst>
          </p:cNvPr>
          <p:cNvPicPr>
            <a:picLocks noChangeAspect="1"/>
          </p:cNvPicPr>
          <p:nvPr/>
        </p:nvPicPr>
        <p:blipFill rotWithShape="1">
          <a:blip r:embed="rId2"/>
          <a:srcRect l="35641" t="25613" r="37051" b="12393"/>
          <a:stretch/>
        </p:blipFill>
        <p:spPr>
          <a:xfrm>
            <a:off x="1543050" y="114300"/>
            <a:ext cx="8562975" cy="6525455"/>
          </a:xfrm>
          <a:prstGeom prst="rect">
            <a:avLst/>
          </a:prstGeom>
        </p:spPr>
      </p:pic>
    </p:spTree>
    <p:extLst>
      <p:ext uri="{BB962C8B-B14F-4D97-AF65-F5344CB8AC3E}">
        <p14:creationId xmlns:p14="http://schemas.microsoft.com/office/powerpoint/2010/main" val="3500099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36252-BDD6-CC7F-D7C3-8BACB1B34B07}"/>
              </a:ext>
            </a:extLst>
          </p:cNvPr>
          <p:cNvPicPr>
            <a:picLocks noChangeAspect="1"/>
          </p:cNvPicPr>
          <p:nvPr/>
        </p:nvPicPr>
        <p:blipFill rotWithShape="1">
          <a:blip r:embed="rId2"/>
          <a:srcRect l="36026" t="24017" r="36666" b="14217"/>
          <a:stretch/>
        </p:blipFill>
        <p:spPr>
          <a:xfrm>
            <a:off x="1436915" y="0"/>
            <a:ext cx="8213270" cy="6864836"/>
          </a:xfrm>
          <a:prstGeom prst="rect">
            <a:avLst/>
          </a:prstGeom>
        </p:spPr>
      </p:pic>
    </p:spTree>
    <p:extLst>
      <p:ext uri="{BB962C8B-B14F-4D97-AF65-F5344CB8AC3E}">
        <p14:creationId xmlns:p14="http://schemas.microsoft.com/office/powerpoint/2010/main" val="139089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BCF43-1D14-A872-EB94-4BA8E47F2451}"/>
              </a:ext>
            </a:extLst>
          </p:cNvPr>
          <p:cNvGrpSpPr/>
          <p:nvPr/>
        </p:nvGrpSpPr>
        <p:grpSpPr>
          <a:xfrm>
            <a:off x="2190750" y="95118"/>
            <a:ext cx="7791449" cy="6496181"/>
            <a:chOff x="0" y="95118"/>
            <a:chExt cx="4953000" cy="6496181"/>
          </a:xfrm>
        </p:grpSpPr>
        <p:pic>
          <p:nvPicPr>
            <p:cNvPr id="3" name="Picture 2">
              <a:extLst>
                <a:ext uri="{FF2B5EF4-FFF2-40B4-BE49-F238E27FC236}">
                  <a16:creationId xmlns:a16="http://schemas.microsoft.com/office/drawing/2014/main" id="{2A5CD609-F18D-4891-DD88-C7FB3FDE0BB2}"/>
                </a:ext>
              </a:extLst>
            </p:cNvPr>
            <p:cNvPicPr>
              <a:picLocks noChangeAspect="1"/>
            </p:cNvPicPr>
            <p:nvPr/>
          </p:nvPicPr>
          <p:blipFill rotWithShape="1">
            <a:blip r:embed="rId2"/>
            <a:srcRect l="35384" t="25157" r="37308" b="12621"/>
            <a:stretch/>
          </p:blipFill>
          <p:spPr>
            <a:xfrm>
              <a:off x="241300" y="869124"/>
              <a:ext cx="4464554" cy="5722175"/>
            </a:xfrm>
            <a:prstGeom prst="rect">
              <a:avLst/>
            </a:prstGeom>
          </p:spPr>
        </p:pic>
        <p:sp>
          <p:nvSpPr>
            <p:cNvPr id="4" name="Title 1">
              <a:extLst>
                <a:ext uri="{FF2B5EF4-FFF2-40B4-BE49-F238E27FC236}">
                  <a16:creationId xmlns:a16="http://schemas.microsoft.com/office/drawing/2014/main" id="{41B58BE7-F6B6-5503-7D87-5048EC4C2549}"/>
                </a:ext>
              </a:extLst>
            </p:cNvPr>
            <p:cNvSpPr txBox="1">
              <a:spLocks/>
            </p:cNvSpPr>
            <p:nvPr/>
          </p:nvSpPr>
          <p:spPr>
            <a:xfrm>
              <a:off x="0" y="95118"/>
              <a:ext cx="4953000" cy="608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haroni" panose="02010803020104030203" pitchFamily="2" charset="-79"/>
                  <a:cs typeface="Aharoni" panose="02010803020104030203" pitchFamily="2" charset="-79"/>
                </a:rPr>
                <a:t>More Revision Tips</a:t>
              </a:r>
            </a:p>
          </p:txBody>
        </p:sp>
      </p:grpSp>
    </p:spTree>
    <p:extLst>
      <p:ext uri="{BB962C8B-B14F-4D97-AF65-F5344CB8AC3E}">
        <p14:creationId xmlns:p14="http://schemas.microsoft.com/office/powerpoint/2010/main" val="2193063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7F41-0917-214C-5863-356ED1062CEF}"/>
              </a:ext>
            </a:extLst>
          </p:cNvPr>
          <p:cNvSpPr>
            <a:spLocks noGrp="1"/>
          </p:cNvSpPr>
          <p:nvPr>
            <p:ph type="title"/>
          </p:nvPr>
        </p:nvSpPr>
        <p:spPr/>
        <p:txBody>
          <a:bodyPr/>
          <a:lstStyle/>
          <a:p>
            <a:r>
              <a:rPr lang="en-GB" dirty="0"/>
              <a:t>Study Time Calculator</a:t>
            </a:r>
          </a:p>
        </p:txBody>
      </p:sp>
      <p:sp>
        <p:nvSpPr>
          <p:cNvPr id="3" name="Text Placeholder 2">
            <a:extLst>
              <a:ext uri="{FF2B5EF4-FFF2-40B4-BE49-F238E27FC236}">
                <a16:creationId xmlns:a16="http://schemas.microsoft.com/office/drawing/2014/main" id="{8641AB1F-74A3-F7BE-B5B5-F42532A08C6D}"/>
              </a:ext>
            </a:extLst>
          </p:cNvPr>
          <p:cNvSpPr>
            <a:spLocks noGrp="1"/>
          </p:cNvSpPr>
          <p:nvPr>
            <p:ph type="body" idx="1"/>
          </p:nvPr>
        </p:nvSpPr>
        <p:spPr/>
        <p:txBody>
          <a:bodyPr/>
          <a:lstStyle/>
          <a:p>
            <a:r>
              <a:rPr lang="en-GB" dirty="0"/>
              <a:t>Study timetable</a:t>
            </a:r>
          </a:p>
        </p:txBody>
      </p:sp>
    </p:spTree>
    <p:extLst>
      <p:ext uri="{BB962C8B-B14F-4D97-AF65-F5344CB8AC3E}">
        <p14:creationId xmlns:p14="http://schemas.microsoft.com/office/powerpoint/2010/main" val="673232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CA3F80-111F-F34F-96AA-F5C8D47F8D3E}"/>
              </a:ext>
            </a:extLst>
          </p:cNvPr>
          <p:cNvGraphicFramePr>
            <a:graphicFrameLocks noGrp="1"/>
          </p:cNvGraphicFramePr>
          <p:nvPr>
            <p:extLst>
              <p:ext uri="{D42A27DB-BD31-4B8C-83A1-F6EECF244321}">
                <p14:modId xmlns:p14="http://schemas.microsoft.com/office/powerpoint/2010/main" val="3250273305"/>
              </p:ext>
            </p:extLst>
          </p:nvPr>
        </p:nvGraphicFramePr>
        <p:xfrm>
          <a:off x="400049" y="219075"/>
          <a:ext cx="11325229" cy="6410327"/>
        </p:xfrm>
        <a:graphic>
          <a:graphicData uri="http://schemas.openxmlformats.org/drawingml/2006/table">
            <a:tbl>
              <a:tblPr firstRow="1" firstCol="1" lastRow="1" lastCol="1" bandRow="1" bandCol="1">
                <a:tableStyleId>{5940675A-B579-460E-94D1-54222C63F5DA}</a:tableStyleId>
              </a:tblPr>
              <a:tblGrid>
                <a:gridCol w="892785">
                  <a:extLst>
                    <a:ext uri="{9D8B030D-6E8A-4147-A177-3AD203B41FA5}">
                      <a16:colId xmlns:a16="http://schemas.microsoft.com/office/drawing/2014/main" val="1910605584"/>
                    </a:ext>
                  </a:extLst>
                </a:gridCol>
                <a:gridCol w="867859">
                  <a:extLst>
                    <a:ext uri="{9D8B030D-6E8A-4147-A177-3AD203B41FA5}">
                      <a16:colId xmlns:a16="http://schemas.microsoft.com/office/drawing/2014/main" val="878378917"/>
                    </a:ext>
                  </a:extLst>
                </a:gridCol>
                <a:gridCol w="867859">
                  <a:extLst>
                    <a:ext uri="{9D8B030D-6E8A-4147-A177-3AD203B41FA5}">
                      <a16:colId xmlns:a16="http://schemas.microsoft.com/office/drawing/2014/main" val="1348422023"/>
                    </a:ext>
                  </a:extLst>
                </a:gridCol>
                <a:gridCol w="867859">
                  <a:extLst>
                    <a:ext uri="{9D8B030D-6E8A-4147-A177-3AD203B41FA5}">
                      <a16:colId xmlns:a16="http://schemas.microsoft.com/office/drawing/2014/main" val="1406433088"/>
                    </a:ext>
                  </a:extLst>
                </a:gridCol>
                <a:gridCol w="867859">
                  <a:extLst>
                    <a:ext uri="{9D8B030D-6E8A-4147-A177-3AD203B41FA5}">
                      <a16:colId xmlns:a16="http://schemas.microsoft.com/office/drawing/2014/main" val="4117840968"/>
                    </a:ext>
                  </a:extLst>
                </a:gridCol>
                <a:gridCol w="870126">
                  <a:extLst>
                    <a:ext uri="{9D8B030D-6E8A-4147-A177-3AD203B41FA5}">
                      <a16:colId xmlns:a16="http://schemas.microsoft.com/office/drawing/2014/main" val="4046575973"/>
                    </a:ext>
                  </a:extLst>
                </a:gridCol>
                <a:gridCol w="870126">
                  <a:extLst>
                    <a:ext uri="{9D8B030D-6E8A-4147-A177-3AD203B41FA5}">
                      <a16:colId xmlns:a16="http://schemas.microsoft.com/office/drawing/2014/main" val="1163204036"/>
                    </a:ext>
                  </a:extLst>
                </a:gridCol>
                <a:gridCol w="870126">
                  <a:extLst>
                    <a:ext uri="{9D8B030D-6E8A-4147-A177-3AD203B41FA5}">
                      <a16:colId xmlns:a16="http://schemas.microsoft.com/office/drawing/2014/main" val="1786622469"/>
                    </a:ext>
                  </a:extLst>
                </a:gridCol>
                <a:gridCol w="870126">
                  <a:extLst>
                    <a:ext uri="{9D8B030D-6E8A-4147-A177-3AD203B41FA5}">
                      <a16:colId xmlns:a16="http://schemas.microsoft.com/office/drawing/2014/main" val="1172162930"/>
                    </a:ext>
                  </a:extLst>
                </a:gridCol>
                <a:gridCol w="870126">
                  <a:extLst>
                    <a:ext uri="{9D8B030D-6E8A-4147-A177-3AD203B41FA5}">
                      <a16:colId xmlns:a16="http://schemas.microsoft.com/office/drawing/2014/main" val="2182607616"/>
                    </a:ext>
                  </a:extLst>
                </a:gridCol>
                <a:gridCol w="870126">
                  <a:extLst>
                    <a:ext uri="{9D8B030D-6E8A-4147-A177-3AD203B41FA5}">
                      <a16:colId xmlns:a16="http://schemas.microsoft.com/office/drawing/2014/main" val="909857682"/>
                    </a:ext>
                  </a:extLst>
                </a:gridCol>
                <a:gridCol w="870126">
                  <a:extLst>
                    <a:ext uri="{9D8B030D-6E8A-4147-A177-3AD203B41FA5}">
                      <a16:colId xmlns:a16="http://schemas.microsoft.com/office/drawing/2014/main" val="2982449531"/>
                    </a:ext>
                  </a:extLst>
                </a:gridCol>
                <a:gridCol w="870126">
                  <a:extLst>
                    <a:ext uri="{9D8B030D-6E8A-4147-A177-3AD203B41FA5}">
                      <a16:colId xmlns:a16="http://schemas.microsoft.com/office/drawing/2014/main" val="2796326513"/>
                    </a:ext>
                  </a:extLst>
                </a:gridCol>
              </a:tblGrid>
              <a:tr h="224057">
                <a:tc>
                  <a:txBody>
                    <a:bodyPr/>
                    <a:lstStyle/>
                    <a:p>
                      <a:pPr algn="ctr">
                        <a:lnSpc>
                          <a:spcPct val="115000"/>
                        </a:lnSpc>
                        <a:spcAft>
                          <a:spcPts val="1000"/>
                        </a:spcAft>
                      </a:pPr>
                      <a:r>
                        <a:rPr lang="en-GB" sz="9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gn="ctr">
                        <a:lnSpc>
                          <a:spcPct val="115000"/>
                        </a:lnSpc>
                        <a:spcBef>
                          <a:spcPts val="600"/>
                        </a:spcBef>
                        <a:spcAft>
                          <a:spcPts val="600"/>
                        </a:spcAft>
                      </a:pPr>
                      <a:r>
                        <a:rPr lang="en-GB" sz="800">
                          <a:effectLst/>
                        </a:rPr>
                        <a:t>9-10am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10-11am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11-12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12-1pm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1-2pm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2-3pm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3-4pm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4-5pm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5-6pm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6-7pm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7-8pm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gn="ctr">
                        <a:lnSpc>
                          <a:spcPct val="115000"/>
                        </a:lnSpc>
                        <a:spcBef>
                          <a:spcPts val="600"/>
                        </a:spcBef>
                        <a:spcAft>
                          <a:spcPts val="600"/>
                        </a:spcAft>
                      </a:pPr>
                      <a:r>
                        <a:rPr lang="en-GB" sz="800">
                          <a:effectLst/>
                        </a:rPr>
                        <a:t>8-10pm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4167566290"/>
                  </a:ext>
                </a:extLst>
              </a:tr>
              <a:tr h="898391">
                <a:tc>
                  <a:txBody>
                    <a:bodyPr/>
                    <a:lstStyle/>
                    <a:p>
                      <a:pPr algn="ctr">
                        <a:lnSpc>
                          <a:spcPct val="115000"/>
                        </a:lnSpc>
                        <a:spcAft>
                          <a:spcPts val="1000"/>
                        </a:spcAft>
                      </a:pPr>
                      <a:r>
                        <a:rPr lang="en-GB" sz="900">
                          <a:effectLst/>
                        </a:rPr>
                        <a:t>Mon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2454610138"/>
                  </a:ext>
                </a:extLst>
              </a:tr>
              <a:tr h="898391">
                <a:tc>
                  <a:txBody>
                    <a:bodyPr/>
                    <a:lstStyle/>
                    <a:p>
                      <a:pPr algn="ctr">
                        <a:lnSpc>
                          <a:spcPct val="115000"/>
                        </a:lnSpc>
                        <a:spcAft>
                          <a:spcPts val="1000"/>
                        </a:spcAft>
                      </a:pPr>
                      <a:r>
                        <a:rPr lang="en-GB" sz="900">
                          <a:effectLst/>
                        </a:rPr>
                        <a:t>Tue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3258084639"/>
                  </a:ext>
                </a:extLst>
              </a:tr>
              <a:tr h="898391">
                <a:tc>
                  <a:txBody>
                    <a:bodyPr/>
                    <a:lstStyle/>
                    <a:p>
                      <a:pPr algn="ctr">
                        <a:lnSpc>
                          <a:spcPct val="115000"/>
                        </a:lnSpc>
                        <a:spcAft>
                          <a:spcPts val="1000"/>
                        </a:spcAft>
                      </a:pPr>
                      <a:r>
                        <a:rPr lang="en-GB" sz="900">
                          <a:effectLst/>
                        </a:rPr>
                        <a:t>Wed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980988323"/>
                  </a:ext>
                </a:extLst>
              </a:tr>
              <a:tr h="898391">
                <a:tc>
                  <a:txBody>
                    <a:bodyPr/>
                    <a:lstStyle/>
                    <a:p>
                      <a:pPr algn="ctr">
                        <a:lnSpc>
                          <a:spcPct val="115000"/>
                        </a:lnSpc>
                        <a:spcAft>
                          <a:spcPts val="1000"/>
                        </a:spcAft>
                      </a:pPr>
                      <a:r>
                        <a:rPr lang="en-GB" sz="900">
                          <a:effectLst/>
                        </a:rPr>
                        <a:t>Thur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420151716"/>
                  </a:ext>
                </a:extLst>
              </a:tr>
              <a:tr h="898391">
                <a:tc>
                  <a:txBody>
                    <a:bodyPr/>
                    <a:lstStyle/>
                    <a:p>
                      <a:pPr algn="ctr">
                        <a:lnSpc>
                          <a:spcPct val="115000"/>
                        </a:lnSpc>
                        <a:spcAft>
                          <a:spcPts val="1000"/>
                        </a:spcAft>
                      </a:pPr>
                      <a:r>
                        <a:rPr lang="en-GB" sz="900">
                          <a:effectLst/>
                        </a:rPr>
                        <a:t>Fri</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3831545901"/>
                  </a:ext>
                </a:extLst>
              </a:tr>
              <a:tr h="898391">
                <a:tc>
                  <a:txBody>
                    <a:bodyPr/>
                    <a:lstStyle/>
                    <a:p>
                      <a:pPr algn="ctr">
                        <a:lnSpc>
                          <a:spcPct val="115000"/>
                        </a:lnSpc>
                        <a:spcAft>
                          <a:spcPts val="1000"/>
                        </a:spcAft>
                      </a:pPr>
                      <a:r>
                        <a:rPr lang="en-GB" sz="900">
                          <a:effectLst/>
                        </a:rPr>
                        <a:t>Sat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3883544190"/>
                  </a:ext>
                </a:extLst>
              </a:tr>
              <a:tr h="795924">
                <a:tc>
                  <a:txBody>
                    <a:bodyPr/>
                    <a:lstStyle/>
                    <a:p>
                      <a:pPr algn="ctr">
                        <a:lnSpc>
                          <a:spcPct val="115000"/>
                        </a:lnSpc>
                        <a:spcAft>
                          <a:spcPts val="1000"/>
                        </a:spcAft>
                      </a:pPr>
                      <a:r>
                        <a:rPr lang="en-GB" sz="900">
                          <a:effectLst/>
                        </a:rPr>
                        <a:t>Sun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nchor="ctr"/>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tc>
                  <a:txBody>
                    <a:bodyPr/>
                    <a:lstStyle/>
                    <a:p>
                      <a:pPr>
                        <a:lnSpc>
                          <a:spcPct val="115000"/>
                        </a:lnSpc>
                        <a:spcAft>
                          <a:spcPts val="1000"/>
                        </a:spcAft>
                      </a:pPr>
                      <a:r>
                        <a:rPr lang="en-GB" sz="9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901" marR="52901" marT="0" marB="0"/>
                </a:tc>
                <a:extLst>
                  <a:ext uri="{0D108BD9-81ED-4DB2-BD59-A6C34878D82A}">
                    <a16:rowId xmlns:a16="http://schemas.microsoft.com/office/drawing/2014/main" val="3902242737"/>
                  </a:ext>
                </a:extLst>
              </a:tr>
            </a:tbl>
          </a:graphicData>
        </a:graphic>
      </p:graphicFrame>
    </p:spTree>
    <p:extLst>
      <p:ext uri="{BB962C8B-B14F-4D97-AF65-F5344CB8AC3E}">
        <p14:creationId xmlns:p14="http://schemas.microsoft.com/office/powerpoint/2010/main" val="98826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BA1E-4A02-AE4F-E27D-0B4B446597FA}"/>
              </a:ext>
            </a:extLst>
          </p:cNvPr>
          <p:cNvSpPr>
            <a:spLocks noGrp="1"/>
          </p:cNvSpPr>
          <p:nvPr>
            <p:ph type="title"/>
          </p:nvPr>
        </p:nvSpPr>
        <p:spPr/>
        <p:txBody>
          <a:bodyPr/>
          <a:lstStyle/>
          <a:p>
            <a:r>
              <a:rPr lang="en-GB" dirty="0"/>
              <a:t>S4 Expectations	</a:t>
            </a:r>
          </a:p>
        </p:txBody>
      </p:sp>
      <p:sp>
        <p:nvSpPr>
          <p:cNvPr id="3" name="Content Placeholder 2">
            <a:extLst>
              <a:ext uri="{FF2B5EF4-FFF2-40B4-BE49-F238E27FC236}">
                <a16:creationId xmlns:a16="http://schemas.microsoft.com/office/drawing/2014/main" id="{DD2C84EB-12E8-4004-E9DB-996F81156919}"/>
              </a:ext>
            </a:extLst>
          </p:cNvPr>
          <p:cNvSpPr>
            <a:spLocks noGrp="1"/>
          </p:cNvSpPr>
          <p:nvPr>
            <p:ph idx="1"/>
          </p:nvPr>
        </p:nvSpPr>
        <p:spPr/>
        <p:txBody>
          <a:bodyPr>
            <a:normAutofit/>
          </a:bodyPr>
          <a:lstStyle/>
          <a:p>
            <a:r>
              <a:rPr lang="en-GB" dirty="0"/>
              <a:t>You must be in all classes – including core(PSE, PE) and RTL</a:t>
            </a:r>
          </a:p>
          <a:p>
            <a:pPr lvl="1"/>
            <a:r>
              <a:rPr lang="en-GB" sz="1800" dirty="0"/>
              <a:t>Below 95% attendance has an impact on attainment outcomes.</a:t>
            </a:r>
          </a:p>
          <a:p>
            <a:pPr lvl="1"/>
            <a:r>
              <a:rPr lang="en-GB" sz="1800" dirty="0"/>
              <a:t>45/80 students in S4 currently have below 95% attendance = 56%</a:t>
            </a:r>
          </a:p>
          <a:p>
            <a:pPr lvl="1"/>
            <a:endParaRPr lang="en-GB" sz="1800" dirty="0"/>
          </a:p>
          <a:p>
            <a:pPr marL="457200" lvl="1" indent="0">
              <a:buNone/>
            </a:pPr>
            <a:endParaRPr lang="en-GB" sz="1800" dirty="0"/>
          </a:p>
          <a:p>
            <a:pPr marL="457200" lvl="1" indent="0">
              <a:buNone/>
            </a:pPr>
            <a:r>
              <a:rPr lang="en-GB" sz="1800" b="1" dirty="0"/>
              <a:t>Big Question?</a:t>
            </a:r>
          </a:p>
          <a:p>
            <a:pPr marL="457200" lvl="1" indent="0">
              <a:buNone/>
            </a:pPr>
            <a:r>
              <a:rPr lang="en-GB" sz="1800" dirty="0"/>
              <a:t>What are the barriers to better attendance?</a:t>
            </a:r>
          </a:p>
        </p:txBody>
      </p:sp>
    </p:spTree>
    <p:extLst>
      <p:ext uri="{BB962C8B-B14F-4D97-AF65-F5344CB8AC3E}">
        <p14:creationId xmlns:p14="http://schemas.microsoft.com/office/powerpoint/2010/main" val="543947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0E420D4-4075-0524-21A5-87EC85DF1594}"/>
              </a:ext>
            </a:extLst>
          </p:cNvPr>
          <p:cNvGraphicFramePr>
            <a:graphicFrameLocks noGrp="1"/>
          </p:cNvGraphicFramePr>
          <p:nvPr>
            <p:extLst>
              <p:ext uri="{D42A27DB-BD31-4B8C-83A1-F6EECF244321}">
                <p14:modId xmlns:p14="http://schemas.microsoft.com/office/powerpoint/2010/main" val="1299874229"/>
              </p:ext>
            </p:extLst>
          </p:nvPr>
        </p:nvGraphicFramePr>
        <p:xfrm>
          <a:off x="657225" y="262207"/>
          <a:ext cx="10496551" cy="6442962"/>
        </p:xfrm>
        <a:graphic>
          <a:graphicData uri="http://schemas.openxmlformats.org/drawingml/2006/table">
            <a:tbl>
              <a:tblPr firstRow="1" firstCol="1" lastRow="1" lastCol="1" bandRow="1" bandCol="1">
                <a:tableStyleId>{5940675A-B579-460E-94D1-54222C63F5DA}</a:tableStyleId>
              </a:tblPr>
              <a:tblGrid>
                <a:gridCol w="2256433">
                  <a:extLst>
                    <a:ext uri="{9D8B030D-6E8A-4147-A177-3AD203B41FA5}">
                      <a16:colId xmlns:a16="http://schemas.microsoft.com/office/drawing/2014/main" val="3123094923"/>
                    </a:ext>
                  </a:extLst>
                </a:gridCol>
                <a:gridCol w="2205485">
                  <a:extLst>
                    <a:ext uri="{9D8B030D-6E8A-4147-A177-3AD203B41FA5}">
                      <a16:colId xmlns:a16="http://schemas.microsoft.com/office/drawing/2014/main" val="1872804218"/>
                    </a:ext>
                  </a:extLst>
                </a:gridCol>
                <a:gridCol w="2046440">
                  <a:extLst>
                    <a:ext uri="{9D8B030D-6E8A-4147-A177-3AD203B41FA5}">
                      <a16:colId xmlns:a16="http://schemas.microsoft.com/office/drawing/2014/main" val="4285237760"/>
                    </a:ext>
                  </a:extLst>
                </a:gridCol>
                <a:gridCol w="2120929">
                  <a:extLst>
                    <a:ext uri="{9D8B030D-6E8A-4147-A177-3AD203B41FA5}">
                      <a16:colId xmlns:a16="http://schemas.microsoft.com/office/drawing/2014/main" val="1320338382"/>
                    </a:ext>
                  </a:extLst>
                </a:gridCol>
                <a:gridCol w="1867264">
                  <a:extLst>
                    <a:ext uri="{9D8B030D-6E8A-4147-A177-3AD203B41FA5}">
                      <a16:colId xmlns:a16="http://schemas.microsoft.com/office/drawing/2014/main" val="546104520"/>
                    </a:ext>
                  </a:extLst>
                </a:gridCol>
              </a:tblGrid>
              <a:tr h="423593">
                <a:tc>
                  <a:txBody>
                    <a:bodyPr/>
                    <a:lstStyle/>
                    <a:p>
                      <a:pPr marL="67945">
                        <a:lnSpc>
                          <a:spcPts val="1240"/>
                        </a:lnSpc>
                      </a:pPr>
                      <a:r>
                        <a:rPr lang="en-US" sz="1300" b="1" kern="100" spc="-10" dirty="0">
                          <a:effectLst/>
                        </a:rPr>
                        <a:t>Subject</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b="1" kern="100" spc="-25">
                          <a:effectLst/>
                        </a:rPr>
                        <a:t>Day</a:t>
                      </a:r>
                      <a:endParaRPr lang="en-GB" sz="1300" b="1"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b="1" kern="100" spc="-20" dirty="0">
                          <a:effectLst/>
                        </a:rPr>
                        <a:t>Time</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b="1" kern="100" spc="-10">
                          <a:effectLst/>
                        </a:rPr>
                        <a:t>Level</a:t>
                      </a:r>
                      <a:endParaRPr lang="en-GB" sz="1300" b="1"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b="1" kern="100" spc="-10" dirty="0">
                          <a:effectLst/>
                        </a:rPr>
                        <a:t>Location</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410777760"/>
                  </a:ext>
                </a:extLst>
              </a:tr>
              <a:tr h="512559">
                <a:tc>
                  <a:txBody>
                    <a:bodyPr/>
                    <a:lstStyle/>
                    <a:p>
                      <a:pPr marL="67945">
                        <a:lnSpc>
                          <a:spcPts val="1240"/>
                        </a:lnSpc>
                      </a:pPr>
                      <a:r>
                        <a:rPr lang="en-US" sz="1300" b="1" kern="100" dirty="0">
                          <a:effectLst/>
                        </a:rPr>
                        <a:t>Business</a:t>
                      </a:r>
                      <a:r>
                        <a:rPr lang="en-US" sz="1300" b="1" kern="100" spc="-20" dirty="0">
                          <a:effectLst/>
                        </a:rPr>
                        <a:t> </a:t>
                      </a:r>
                      <a:r>
                        <a:rPr lang="en-US" sz="1300" b="1" kern="100" spc="-10" dirty="0">
                          <a:effectLst/>
                        </a:rPr>
                        <a:t>Management</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dirty="0">
                          <a:effectLst/>
                        </a:rPr>
                        <a:t>Wednesday</a:t>
                      </a:r>
                      <a:endParaRPr lang="en-GB" sz="1300" kern="100" dirty="0">
                        <a:effectLst/>
                      </a:endParaRPr>
                    </a:p>
                    <a:p>
                      <a:pPr marL="66675">
                        <a:lnSpc>
                          <a:spcPts val="1240"/>
                        </a:lnSpc>
                      </a:pPr>
                      <a:r>
                        <a:rPr lang="en-US" sz="1300" kern="100" dirty="0">
                          <a:effectLst/>
                        </a:rPr>
                        <a:t> </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a:effectLst/>
                        </a:rPr>
                        <a:t>12.45-13.15</a:t>
                      </a:r>
                      <a:br>
                        <a:rPr lang="en-US" sz="1300" kern="100">
                          <a:effectLst/>
                        </a:rPr>
                      </a:b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a:effectLst/>
                        </a:rPr>
                        <a:t>National</a:t>
                      </a:r>
                      <a:r>
                        <a:rPr lang="en-US" sz="1300" kern="100" spc="-35">
                          <a:effectLst/>
                        </a:rPr>
                        <a:t> </a:t>
                      </a:r>
                      <a:r>
                        <a:rPr lang="en-US" sz="1300" kern="100" spc="-10">
                          <a:effectLst/>
                        </a:rPr>
                        <a:t>5/Higher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14</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574548122"/>
                  </a:ext>
                </a:extLst>
              </a:tr>
              <a:tr h="286179">
                <a:tc>
                  <a:txBody>
                    <a:bodyPr/>
                    <a:lstStyle/>
                    <a:p>
                      <a:pPr marL="67945">
                        <a:lnSpc>
                          <a:spcPts val="1240"/>
                        </a:lnSpc>
                      </a:pPr>
                      <a:r>
                        <a:rPr lang="en-US" sz="1300" b="1" kern="100" spc="-10">
                          <a:effectLst/>
                        </a:rPr>
                        <a:t>Geography</a:t>
                      </a:r>
                      <a:endParaRPr lang="en-GB" sz="1300" b="1"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Wednesday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dirty="0">
                          <a:effectLst/>
                        </a:rPr>
                        <a:t>After</a:t>
                      </a:r>
                      <a:r>
                        <a:rPr lang="en-US" sz="1300" kern="100" spc="-20" dirty="0">
                          <a:effectLst/>
                        </a:rPr>
                        <a:t> </a:t>
                      </a:r>
                      <a:r>
                        <a:rPr lang="en-US" sz="1300" kern="100" spc="-10" dirty="0">
                          <a:effectLst/>
                        </a:rPr>
                        <a:t>school</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Higher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36</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963333630"/>
                  </a:ext>
                </a:extLst>
              </a:tr>
              <a:tr h="573426">
                <a:tc>
                  <a:txBody>
                    <a:bodyPr/>
                    <a:lstStyle/>
                    <a:p>
                      <a:pPr marL="67945">
                        <a:lnSpc>
                          <a:spcPts val="1340"/>
                        </a:lnSpc>
                      </a:pPr>
                      <a:r>
                        <a:rPr lang="en-US" sz="1300" b="1" kern="100" spc="-10" dirty="0">
                          <a:effectLst/>
                        </a:rPr>
                        <a:t>Graphic</a:t>
                      </a:r>
                      <a:endParaRPr lang="en-GB" sz="1300" b="1" kern="100" dirty="0">
                        <a:effectLst/>
                      </a:endParaRPr>
                    </a:p>
                    <a:p>
                      <a:pPr marL="67945">
                        <a:lnSpc>
                          <a:spcPts val="1245"/>
                        </a:lnSpc>
                      </a:pPr>
                      <a:r>
                        <a:rPr lang="en-US" sz="1300" b="1" kern="100" spc="-10" dirty="0">
                          <a:effectLst/>
                        </a:rPr>
                        <a:t>Communication</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340"/>
                        </a:lnSpc>
                      </a:pPr>
                      <a:r>
                        <a:rPr lang="en-US" sz="1300" kern="100" spc="-10">
                          <a:effectLst/>
                        </a:rPr>
                        <a:t>Tuesday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340"/>
                        </a:lnSpc>
                      </a:pPr>
                      <a:r>
                        <a:rPr lang="en-US" sz="1300" kern="100" spc="-1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340"/>
                        </a:lnSpc>
                      </a:pPr>
                      <a:r>
                        <a:rPr lang="en-US" sz="1300" kern="100">
                          <a:effectLst/>
                        </a:rPr>
                        <a:t>National</a:t>
                      </a:r>
                      <a:r>
                        <a:rPr lang="en-US" sz="1300" kern="100" spc="-35">
                          <a:effectLst/>
                        </a:rPr>
                        <a:t> </a:t>
                      </a:r>
                      <a:r>
                        <a:rPr lang="en-US" sz="1300" kern="100" spc="-10">
                          <a:effectLst/>
                        </a:rPr>
                        <a:t>5/Higher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340"/>
                        </a:lnSpc>
                      </a:pPr>
                      <a:r>
                        <a:rPr lang="en-US" sz="1300" kern="100">
                          <a:effectLst/>
                        </a:rPr>
                        <a:t>Room</a:t>
                      </a:r>
                      <a:r>
                        <a:rPr lang="en-US" sz="1300" kern="100" spc="-10">
                          <a:effectLst/>
                        </a:rPr>
                        <a:t> </a:t>
                      </a:r>
                      <a:r>
                        <a:rPr lang="en-US" sz="1300" kern="100" spc="-25">
                          <a:effectLst/>
                        </a:rPr>
                        <a:t>20</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45135139"/>
                  </a:ext>
                </a:extLst>
              </a:tr>
              <a:tr h="286179">
                <a:tc>
                  <a:txBody>
                    <a:bodyPr/>
                    <a:lstStyle/>
                    <a:p>
                      <a:pPr marL="67945">
                        <a:lnSpc>
                          <a:spcPts val="1240"/>
                        </a:lnSpc>
                      </a:pPr>
                      <a:r>
                        <a:rPr lang="en-US" sz="1300" b="1" kern="100" spc="-10" dirty="0">
                          <a:effectLst/>
                        </a:rPr>
                        <a:t>English</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Monday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dirty="0">
                          <a:effectLst/>
                        </a:rPr>
                        <a:t>15.45-16.30</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a:effectLst/>
                        </a:rPr>
                        <a:t>All Levels</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21</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791976254"/>
                  </a:ext>
                </a:extLst>
              </a:tr>
              <a:tr h="286179">
                <a:tc>
                  <a:txBody>
                    <a:bodyPr/>
                    <a:lstStyle/>
                    <a:p>
                      <a:pPr marL="67945">
                        <a:lnSpc>
                          <a:spcPts val="1240"/>
                        </a:lnSpc>
                      </a:pPr>
                      <a:r>
                        <a:rPr lang="en-US" sz="1300" b="1" kern="100" spc="-10" dirty="0">
                          <a:effectLst/>
                        </a:rPr>
                        <a:t>Physics</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Tuesday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a:effectLst/>
                        </a:rPr>
                        <a:t>All Levels</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28</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479025033"/>
                  </a:ext>
                </a:extLst>
              </a:tr>
              <a:tr h="768840">
                <a:tc>
                  <a:txBody>
                    <a:bodyPr/>
                    <a:lstStyle/>
                    <a:p>
                      <a:pPr marL="67945">
                        <a:lnSpc>
                          <a:spcPts val="1240"/>
                        </a:lnSpc>
                      </a:pPr>
                      <a:r>
                        <a:rPr lang="en-US" sz="1300" b="1" kern="100" spc="-25" dirty="0">
                          <a:effectLst/>
                        </a:rPr>
                        <a:t>Art &amp; Design/Photography</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Thursday</a:t>
                      </a:r>
                      <a:endParaRPr lang="en-GB" sz="1300" kern="100">
                        <a:effectLst/>
                      </a:endParaRPr>
                    </a:p>
                    <a:p>
                      <a:pPr marL="66675">
                        <a:lnSpc>
                          <a:spcPts val="1240"/>
                        </a:lnSpc>
                      </a:pPr>
                      <a:r>
                        <a:rPr lang="en-US" sz="1300" kern="100">
                          <a:effectLst/>
                        </a:rPr>
                        <a:t>Monday</a:t>
                      </a:r>
                      <a:endParaRPr lang="en-GB" sz="1300" kern="100">
                        <a:effectLst/>
                      </a:endParaRPr>
                    </a:p>
                    <a:p>
                      <a:pPr marL="66675">
                        <a:lnSpc>
                          <a:spcPts val="1240"/>
                        </a:lnSpc>
                      </a:pPr>
                      <a:r>
                        <a:rPr lang="en-US" sz="1300" kern="100">
                          <a:effectLst/>
                        </a:rPr>
                        <a:t> </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a:effectLst/>
                        </a:rPr>
                        <a:t>15.45-17.00</a:t>
                      </a:r>
                      <a:endParaRPr lang="en-GB" sz="1300" kern="100">
                        <a:effectLst/>
                      </a:endParaRPr>
                    </a:p>
                    <a:p>
                      <a:pPr marL="68580">
                        <a:lnSpc>
                          <a:spcPts val="1240"/>
                        </a:lnSpc>
                      </a:pPr>
                      <a:r>
                        <a:rPr lang="en-US" sz="1300" kern="10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dirty="0">
                          <a:effectLst/>
                        </a:rPr>
                        <a:t>All Levels</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32/34</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347224615"/>
                  </a:ext>
                </a:extLst>
              </a:tr>
              <a:tr h="286179">
                <a:tc>
                  <a:txBody>
                    <a:bodyPr/>
                    <a:lstStyle/>
                    <a:p>
                      <a:pPr marL="67945">
                        <a:lnSpc>
                          <a:spcPts val="1240"/>
                        </a:lnSpc>
                      </a:pPr>
                      <a:r>
                        <a:rPr lang="en-US" sz="1300" b="1" kern="100" dirty="0">
                          <a:effectLst/>
                        </a:rPr>
                        <a:t>Modern</a:t>
                      </a:r>
                      <a:r>
                        <a:rPr lang="en-US" sz="1300" b="1" kern="100" spc="-20" dirty="0">
                          <a:effectLst/>
                        </a:rPr>
                        <a:t> </a:t>
                      </a:r>
                      <a:r>
                        <a:rPr lang="en-US" sz="1300" b="1" kern="100" spc="-10" dirty="0">
                          <a:effectLst/>
                        </a:rPr>
                        <a:t>Studies</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a:effectLst/>
                        </a:rPr>
                        <a:t>Monday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a:effectLst/>
                        </a:rPr>
                        <a:t>National</a:t>
                      </a:r>
                      <a:r>
                        <a:rPr lang="en-US" sz="1300" kern="100" spc="-35">
                          <a:effectLst/>
                        </a:rPr>
                        <a:t> </a:t>
                      </a:r>
                      <a:r>
                        <a:rPr lang="en-US" sz="1300" kern="100" spc="-10">
                          <a:effectLst/>
                        </a:rPr>
                        <a:t>5/Higher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31/35</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869081978"/>
                  </a:ext>
                </a:extLst>
              </a:tr>
              <a:tr h="286179">
                <a:tc>
                  <a:txBody>
                    <a:bodyPr/>
                    <a:lstStyle/>
                    <a:p>
                      <a:pPr>
                        <a:lnSpc>
                          <a:spcPts val="1240"/>
                        </a:lnSpc>
                      </a:pPr>
                      <a:r>
                        <a:rPr lang="en-US" sz="1300" b="1" kern="100">
                          <a:effectLst/>
                        </a:rPr>
                        <a:t>Modern Studies</a:t>
                      </a:r>
                      <a:endParaRPr lang="en-GB" sz="1300" b="1"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a:effectLst/>
                        </a:rPr>
                        <a:t>Thursday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a:effectLst/>
                        </a:rPr>
                        <a:t>15.45-16.30</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dirty="0">
                          <a:effectLst/>
                        </a:rPr>
                        <a:t> N5/H/AH</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a:effectLst/>
                        </a:rPr>
                        <a:t>Room 31</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307273063"/>
                  </a:ext>
                </a:extLst>
              </a:tr>
              <a:tr h="286179">
                <a:tc>
                  <a:txBody>
                    <a:bodyPr/>
                    <a:lstStyle/>
                    <a:p>
                      <a:pPr marL="67945">
                        <a:lnSpc>
                          <a:spcPts val="1240"/>
                        </a:lnSpc>
                      </a:pPr>
                      <a:r>
                        <a:rPr lang="en-US" sz="1300" b="1" kern="100" spc="-10" dirty="0">
                          <a:effectLst/>
                        </a:rPr>
                        <a:t>History</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Tuesday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spc="-10">
                          <a:effectLst/>
                        </a:rPr>
                        <a:t>   15.45-16.30</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All Levels</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37</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46795492"/>
                  </a:ext>
                </a:extLst>
              </a:tr>
              <a:tr h="512559">
                <a:tc>
                  <a:txBody>
                    <a:bodyPr/>
                    <a:lstStyle/>
                    <a:p>
                      <a:pPr marL="67945">
                        <a:lnSpc>
                          <a:spcPts val="1245"/>
                        </a:lnSpc>
                        <a:spcBef>
                          <a:spcPts val="5"/>
                        </a:spcBef>
                        <a:spcAft>
                          <a:spcPts val="0"/>
                        </a:spcAft>
                      </a:pPr>
                      <a:r>
                        <a:rPr lang="en-US" sz="1300" b="1" kern="100" spc="-10" dirty="0" err="1">
                          <a:effectLst/>
                        </a:rPr>
                        <a:t>Maths</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5"/>
                        </a:lnSpc>
                        <a:spcBef>
                          <a:spcPts val="5"/>
                        </a:spcBef>
                        <a:spcAft>
                          <a:spcPts val="0"/>
                        </a:spcAft>
                      </a:pPr>
                      <a:r>
                        <a:rPr lang="en-US" sz="1300" kern="100">
                          <a:effectLst/>
                        </a:rPr>
                        <a:t>Tuesday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5"/>
                        </a:lnSpc>
                        <a:spcBef>
                          <a:spcPts val="5"/>
                        </a:spcBef>
                        <a:spcAft>
                          <a:spcPts val="0"/>
                        </a:spcAft>
                      </a:pPr>
                      <a:r>
                        <a:rPr lang="en-US" sz="1300" kern="100" spc="-10">
                          <a:effectLst/>
                        </a:rPr>
                        <a:t>15.45-16.30</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5"/>
                        </a:lnSpc>
                        <a:spcBef>
                          <a:spcPts val="5"/>
                        </a:spcBef>
                        <a:spcAft>
                          <a:spcPts val="0"/>
                        </a:spcAft>
                      </a:pPr>
                      <a:r>
                        <a:rPr lang="en-US" sz="1300" kern="100" dirty="0">
                          <a:effectLst/>
                        </a:rPr>
                        <a:t>All Levels </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5"/>
                        </a:lnSpc>
                        <a:spcBef>
                          <a:spcPts val="5"/>
                        </a:spcBef>
                        <a:spcAft>
                          <a:spcPts val="0"/>
                        </a:spcAft>
                      </a:pPr>
                      <a:r>
                        <a:rPr lang="en-US" sz="1300" kern="100">
                          <a:effectLst/>
                        </a:rPr>
                        <a:t>Room – maths corridor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904860830"/>
                  </a:ext>
                </a:extLst>
              </a:tr>
              <a:tr h="512559">
                <a:tc>
                  <a:txBody>
                    <a:bodyPr/>
                    <a:lstStyle/>
                    <a:p>
                      <a:pPr marL="67945">
                        <a:lnSpc>
                          <a:spcPts val="1240"/>
                        </a:lnSpc>
                      </a:pPr>
                      <a:r>
                        <a:rPr lang="en-US" sz="1300" b="1" kern="100" spc="-10" dirty="0" err="1">
                          <a:effectLst/>
                        </a:rPr>
                        <a:t>Maths</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spc="-10">
                          <a:effectLst/>
                        </a:rPr>
                        <a:t>  Tuesday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All Levels</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 maths corridor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618793045"/>
                  </a:ext>
                </a:extLst>
              </a:tr>
              <a:tr h="286179">
                <a:tc>
                  <a:txBody>
                    <a:bodyPr/>
                    <a:lstStyle/>
                    <a:p>
                      <a:pPr marL="67945">
                        <a:lnSpc>
                          <a:spcPts val="1240"/>
                        </a:lnSpc>
                      </a:pPr>
                      <a:r>
                        <a:rPr lang="en-US" sz="1300" b="1" kern="100" dirty="0">
                          <a:effectLst/>
                        </a:rPr>
                        <a:t>Health</a:t>
                      </a:r>
                      <a:r>
                        <a:rPr lang="en-US" sz="1300" b="1" kern="100" spc="-20" dirty="0">
                          <a:effectLst/>
                        </a:rPr>
                        <a:t> </a:t>
                      </a:r>
                      <a:r>
                        <a:rPr lang="en-US" sz="1300" b="1" kern="100" dirty="0">
                          <a:effectLst/>
                        </a:rPr>
                        <a:t>and</a:t>
                      </a:r>
                      <a:r>
                        <a:rPr lang="en-US" sz="1300" b="1" kern="100" spc="-15" dirty="0">
                          <a:effectLst/>
                        </a:rPr>
                        <a:t> </a:t>
                      </a:r>
                      <a:r>
                        <a:rPr lang="en-US" sz="1300" b="1" kern="100" dirty="0">
                          <a:effectLst/>
                        </a:rPr>
                        <a:t>Food</a:t>
                      </a:r>
                      <a:r>
                        <a:rPr lang="en-US" sz="1300" b="1" kern="100" spc="-15" dirty="0">
                          <a:effectLst/>
                        </a:rPr>
                        <a:t> </a:t>
                      </a:r>
                      <a:r>
                        <a:rPr lang="en-US" sz="1300" b="1" kern="100" spc="-20" dirty="0">
                          <a:effectLst/>
                        </a:rPr>
                        <a:t>Tech</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Wednesdays</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dirty="0">
                          <a:effectLst/>
                        </a:rPr>
                        <a:t>National</a:t>
                      </a:r>
                      <a:r>
                        <a:rPr lang="en-US" sz="1300" kern="100" spc="-35" dirty="0">
                          <a:effectLst/>
                        </a:rPr>
                        <a:t> </a:t>
                      </a:r>
                      <a:r>
                        <a:rPr lang="en-US" sz="1300" kern="100" spc="-10" dirty="0">
                          <a:effectLst/>
                        </a:rPr>
                        <a:t>5/Higher</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50">
                          <a:effectLst/>
                        </a:rPr>
                        <a:t>3</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015507521"/>
                  </a:ext>
                </a:extLst>
              </a:tr>
              <a:tr h="286179">
                <a:tc>
                  <a:txBody>
                    <a:bodyPr/>
                    <a:lstStyle/>
                    <a:p>
                      <a:pPr marL="67945">
                        <a:lnSpc>
                          <a:spcPts val="1240"/>
                        </a:lnSpc>
                      </a:pPr>
                      <a:r>
                        <a:rPr lang="en-US" sz="1300" b="1" kern="100" spc="-10" dirty="0">
                          <a:effectLst/>
                        </a:rPr>
                        <a:t>Music</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Tuesday/Wednesday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After</a:t>
                      </a:r>
                      <a:r>
                        <a:rPr lang="en-US" sz="1300" kern="100" spc="-10">
                          <a:effectLst/>
                        </a:rPr>
                        <a:t> School</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dirty="0">
                          <a:effectLst/>
                        </a:rPr>
                        <a:t>All</a:t>
                      </a:r>
                      <a:r>
                        <a:rPr lang="en-US" sz="1300" kern="100" spc="-10" dirty="0">
                          <a:effectLst/>
                        </a:rPr>
                        <a:t> levels</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a:effectLst/>
                        </a:rPr>
                        <a:t>Room</a:t>
                      </a:r>
                      <a:r>
                        <a:rPr lang="en-US" sz="1300" kern="100" spc="-10">
                          <a:effectLst/>
                        </a:rPr>
                        <a:t> </a:t>
                      </a:r>
                      <a:r>
                        <a:rPr lang="en-US" sz="1300" kern="100" spc="-25">
                          <a:effectLst/>
                        </a:rPr>
                        <a:t>M1</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36027348"/>
                  </a:ext>
                </a:extLst>
              </a:tr>
              <a:tr h="277636">
                <a:tc>
                  <a:txBody>
                    <a:bodyPr/>
                    <a:lstStyle/>
                    <a:p>
                      <a:pPr marL="67945">
                        <a:lnSpc>
                          <a:spcPts val="1340"/>
                        </a:lnSpc>
                      </a:pPr>
                      <a:r>
                        <a:rPr lang="en-US" sz="1300" b="1" kern="100" spc="-10" dirty="0">
                          <a:effectLst/>
                        </a:rPr>
                        <a:t>Biology</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340"/>
                        </a:lnSpc>
                      </a:pPr>
                      <a:r>
                        <a:rPr lang="en-US" sz="1300" kern="100" spc="-10">
                          <a:effectLst/>
                        </a:rPr>
                        <a:t>Monday </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340"/>
                        </a:lnSpc>
                      </a:pPr>
                      <a:r>
                        <a:rPr lang="en-US" sz="1300" kern="100">
                          <a:effectLst/>
                        </a:rPr>
                        <a:t>After</a:t>
                      </a:r>
                      <a:r>
                        <a:rPr lang="en-US" sz="1300" kern="100" spc="-10">
                          <a:effectLst/>
                        </a:rPr>
                        <a:t> School</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5"/>
                        </a:lnSpc>
                      </a:pPr>
                      <a:r>
                        <a:rPr lang="en-US" sz="1300" kern="100" spc="-10" dirty="0">
                          <a:effectLst/>
                        </a:rPr>
                        <a:t>All Levels</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340"/>
                        </a:lnSpc>
                      </a:pPr>
                      <a:r>
                        <a:rPr lang="en-US" sz="1300" kern="100">
                          <a:effectLst/>
                        </a:rPr>
                        <a:t>Room</a:t>
                      </a:r>
                      <a:r>
                        <a:rPr lang="en-US" sz="1300" kern="100" spc="-10">
                          <a:effectLst/>
                        </a:rPr>
                        <a:t> 29</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064892834"/>
                  </a:ext>
                </a:extLst>
              </a:tr>
              <a:tr h="286179">
                <a:tc>
                  <a:txBody>
                    <a:bodyPr/>
                    <a:lstStyle/>
                    <a:p>
                      <a:pPr marL="67945">
                        <a:lnSpc>
                          <a:spcPts val="1240"/>
                        </a:lnSpc>
                      </a:pPr>
                      <a:r>
                        <a:rPr lang="en-US" sz="1300" b="1" kern="100" dirty="0">
                          <a:effectLst/>
                        </a:rPr>
                        <a:t>Physical</a:t>
                      </a:r>
                      <a:r>
                        <a:rPr lang="en-US" sz="1300" b="1" kern="100" spc="-25" dirty="0">
                          <a:effectLst/>
                        </a:rPr>
                        <a:t> </a:t>
                      </a:r>
                      <a:r>
                        <a:rPr lang="en-US" sz="1300" b="1" kern="100" spc="-10" dirty="0">
                          <a:effectLst/>
                        </a:rPr>
                        <a:t>Education</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Wednesday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10">
                          <a:effectLst/>
                        </a:rPr>
                        <a:t>13.30-14.00</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lnSpc>
                          <a:spcPts val="1240"/>
                        </a:lnSpc>
                      </a:pPr>
                      <a:r>
                        <a:rPr lang="en-US" sz="1300" kern="100" spc="-10">
                          <a:effectLst/>
                        </a:rPr>
                        <a:t>Higher</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8580">
                        <a:lnSpc>
                          <a:spcPts val="1240"/>
                        </a:lnSpc>
                      </a:pPr>
                      <a:r>
                        <a:rPr lang="en-US" sz="1300" kern="100" spc="-25" dirty="0">
                          <a:effectLst/>
                        </a:rPr>
                        <a:t>PE</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818161100"/>
                  </a:ext>
                </a:extLst>
              </a:tr>
              <a:tr h="286179">
                <a:tc>
                  <a:txBody>
                    <a:bodyPr/>
                    <a:lstStyle/>
                    <a:p>
                      <a:pPr>
                        <a:lnSpc>
                          <a:spcPts val="1240"/>
                        </a:lnSpc>
                      </a:pPr>
                      <a:r>
                        <a:rPr lang="en-US" sz="1300" b="1" kern="100" dirty="0">
                          <a:effectLst/>
                        </a:rPr>
                        <a:t>Travel &amp; Tourism</a:t>
                      </a:r>
                      <a:endParaRPr lang="en-GB" sz="1300" b="1"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a:effectLst/>
                        </a:rPr>
                        <a:t>Monday</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a:effectLst/>
                        </a:rPr>
                        <a:t>lunchtime</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a:effectLst/>
                        </a:rPr>
                        <a:t>National 4 and 5</a:t>
                      </a:r>
                      <a:endParaRPr lang="en-GB" sz="13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ts val="1240"/>
                        </a:lnSpc>
                      </a:pPr>
                      <a:r>
                        <a:rPr lang="en-US" sz="1300" kern="100" dirty="0">
                          <a:effectLst/>
                        </a:rPr>
                        <a:t>Room 35</a:t>
                      </a:r>
                      <a:endParaRPr lang="en-GB" sz="1300" kern="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437260771"/>
                  </a:ext>
                </a:extLst>
              </a:tr>
            </a:tbl>
          </a:graphicData>
        </a:graphic>
      </p:graphicFrame>
    </p:spTree>
    <p:extLst>
      <p:ext uri="{BB962C8B-B14F-4D97-AF65-F5344CB8AC3E}">
        <p14:creationId xmlns:p14="http://schemas.microsoft.com/office/powerpoint/2010/main" val="135778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3BE9C7-2EC3-F4E0-E6CC-5A20D67AD988}"/>
              </a:ext>
            </a:extLst>
          </p:cNvPr>
          <p:cNvSpPr/>
          <p:nvPr/>
        </p:nvSpPr>
        <p:spPr>
          <a:xfrm>
            <a:off x="755050" y="12680"/>
            <a:ext cx="10681899" cy="5909310"/>
          </a:xfrm>
          <a:prstGeom prst="rect">
            <a:avLst/>
          </a:prstGeom>
          <a:noFill/>
        </p:spPr>
        <p:txBody>
          <a:bodyPr wrap="none" lIns="91440" tIns="45720" rIns="91440" bIns="45720">
            <a:spAutoFit/>
          </a:bodyPr>
          <a:lstStyle/>
          <a:p>
            <a:pPr algn="ctr"/>
            <a:r>
              <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ASK FOR HELP!</a:t>
            </a:r>
          </a:p>
          <a:p>
            <a:pPr algn="ct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GB" sz="5400" b="1" dirty="0">
                <a:ln w="9525">
                  <a:solidFill>
                    <a:schemeClr val="bg1"/>
                  </a:solidFill>
                  <a:prstDash val="solid"/>
                </a:ln>
                <a:effectLst>
                  <a:outerShdw blurRad="12700" dist="38100" dir="2700000" algn="tl" rotWithShape="0">
                    <a:schemeClr val="bg1">
                      <a:lumMod val="50000"/>
                    </a:schemeClr>
                  </a:outerShdw>
                </a:effectLst>
              </a:rPr>
              <a:t>USE STUDY SUPPORT</a:t>
            </a:r>
          </a:p>
          <a:p>
            <a:pPr algn="ct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FOCUS ON THE END GOAL</a:t>
            </a:r>
          </a:p>
          <a:p>
            <a:pPr algn="ct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GB" sz="5400" b="1" dirty="0">
                <a:ln w="22225">
                  <a:solidFill>
                    <a:schemeClr val="accent2"/>
                  </a:solidFill>
                  <a:prstDash val="solid"/>
                </a:ln>
                <a:solidFill>
                  <a:srgbClr val="FF0000"/>
                </a:solidFill>
              </a:rPr>
              <a:t>25 WEEKS UNTIL SQA EXAMS START!</a:t>
            </a:r>
          </a:p>
        </p:txBody>
      </p:sp>
    </p:spTree>
    <p:extLst>
      <p:ext uri="{BB962C8B-B14F-4D97-AF65-F5344CB8AC3E}">
        <p14:creationId xmlns:p14="http://schemas.microsoft.com/office/powerpoint/2010/main" val="240907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8CE92-859F-4004-DB9C-B00CEB195C1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E3D695-3C6D-F0B2-D984-97D6B3526AAC}"/>
              </a:ext>
            </a:extLst>
          </p:cNvPr>
          <p:cNvSpPr>
            <a:spLocks noGrp="1"/>
          </p:cNvSpPr>
          <p:nvPr>
            <p:ph idx="1"/>
          </p:nvPr>
        </p:nvSpPr>
        <p:spPr/>
        <p:txBody>
          <a:bodyPr/>
          <a:lstStyle/>
          <a:p>
            <a:r>
              <a:rPr lang="en-GB" dirty="0"/>
              <a:t>You must not leave school grounds other than at lunchtime</a:t>
            </a:r>
          </a:p>
          <a:p>
            <a:r>
              <a:rPr lang="en-GB" dirty="0"/>
              <a:t>Mobile phones must not be out in classes or between classes.</a:t>
            </a:r>
          </a:p>
          <a:p>
            <a:r>
              <a:rPr lang="en-GB" dirty="0"/>
              <a:t>You must set high standards of behaviour – you are role models to our younger students.</a:t>
            </a:r>
          </a:p>
          <a:p>
            <a:r>
              <a:rPr lang="en-GB" dirty="0"/>
              <a:t>Uniform must be worn – even if you have PE</a:t>
            </a:r>
          </a:p>
        </p:txBody>
      </p:sp>
    </p:spTree>
    <p:extLst>
      <p:ext uri="{BB962C8B-B14F-4D97-AF65-F5344CB8AC3E}">
        <p14:creationId xmlns:p14="http://schemas.microsoft.com/office/powerpoint/2010/main" val="401647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9FD2-2A47-C397-D10A-0FDBD5185353}"/>
              </a:ext>
            </a:extLst>
          </p:cNvPr>
          <p:cNvSpPr>
            <a:spLocks noGrp="1"/>
          </p:cNvSpPr>
          <p:nvPr>
            <p:ph type="title"/>
          </p:nvPr>
        </p:nvSpPr>
        <p:spPr/>
        <p:txBody>
          <a:bodyPr/>
          <a:lstStyle/>
          <a:p>
            <a:r>
              <a:rPr lang="en-GB" dirty="0"/>
              <a:t>How to manage the attainment expectations of S4</a:t>
            </a:r>
          </a:p>
        </p:txBody>
      </p:sp>
      <p:sp>
        <p:nvSpPr>
          <p:cNvPr id="3" name="Content Placeholder 2">
            <a:extLst>
              <a:ext uri="{FF2B5EF4-FFF2-40B4-BE49-F238E27FC236}">
                <a16:creationId xmlns:a16="http://schemas.microsoft.com/office/drawing/2014/main" id="{CB74AB88-EDA8-1E26-BF6E-3C6A9EF73FF6}"/>
              </a:ext>
            </a:extLst>
          </p:cNvPr>
          <p:cNvSpPr>
            <a:spLocks noGrp="1"/>
          </p:cNvSpPr>
          <p:nvPr>
            <p:ph idx="1"/>
          </p:nvPr>
        </p:nvSpPr>
        <p:spPr/>
        <p:txBody>
          <a:bodyPr/>
          <a:lstStyle/>
          <a:p>
            <a:r>
              <a:rPr lang="en-GB" dirty="0"/>
              <a:t>Some formal timetabled prelims in January – information issued soon.</a:t>
            </a:r>
          </a:p>
          <a:p>
            <a:r>
              <a:rPr lang="en-GB" dirty="0"/>
              <a:t>Some subjects doing little and often assessment activities to measure progress and develop next steps – how to improve.</a:t>
            </a:r>
          </a:p>
          <a:p>
            <a:r>
              <a:rPr lang="en-GB" dirty="0"/>
              <a:t>Senior Phase report – what to do with the information</a:t>
            </a:r>
          </a:p>
          <a:p>
            <a:r>
              <a:rPr lang="en-GB" dirty="0"/>
              <a:t>Study support</a:t>
            </a:r>
          </a:p>
          <a:p>
            <a:r>
              <a:rPr lang="en-GB" dirty="0" err="1"/>
              <a:t>Esgoil</a:t>
            </a:r>
            <a:r>
              <a:rPr lang="en-GB" dirty="0"/>
              <a:t> - </a:t>
            </a:r>
            <a:r>
              <a:rPr lang="en-GB" dirty="0">
                <a:hlinkClick r:id="rId2"/>
              </a:rPr>
              <a:t>Study Support 2023-24 | e-</a:t>
            </a:r>
            <a:r>
              <a:rPr lang="en-GB" dirty="0" err="1">
                <a:hlinkClick r:id="rId2"/>
              </a:rPr>
              <a:t>Sgoil</a:t>
            </a:r>
            <a:endParaRPr lang="en-GB" dirty="0"/>
          </a:p>
          <a:p>
            <a:r>
              <a:rPr lang="en-GB" dirty="0"/>
              <a:t>Your own independent study – what does this look like?</a:t>
            </a:r>
          </a:p>
        </p:txBody>
      </p:sp>
    </p:spTree>
    <p:extLst>
      <p:ext uri="{BB962C8B-B14F-4D97-AF65-F5344CB8AC3E}">
        <p14:creationId xmlns:p14="http://schemas.microsoft.com/office/powerpoint/2010/main" val="339627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E655C0-0041-4F93-CEFB-96A14170B1F1}"/>
              </a:ext>
            </a:extLst>
          </p:cNvPr>
          <p:cNvPicPr>
            <a:picLocks noChangeAspect="1"/>
          </p:cNvPicPr>
          <p:nvPr/>
        </p:nvPicPr>
        <p:blipFill rotWithShape="1">
          <a:blip r:embed="rId2"/>
          <a:srcRect l="34924" t="16290" r="34497" b="6734"/>
          <a:stretch/>
        </p:blipFill>
        <p:spPr>
          <a:xfrm>
            <a:off x="2100942" y="0"/>
            <a:ext cx="8033657" cy="6858000"/>
          </a:xfrm>
          <a:prstGeom prst="rect">
            <a:avLst/>
          </a:prstGeom>
        </p:spPr>
      </p:pic>
    </p:spTree>
    <p:extLst>
      <p:ext uri="{BB962C8B-B14F-4D97-AF65-F5344CB8AC3E}">
        <p14:creationId xmlns:p14="http://schemas.microsoft.com/office/powerpoint/2010/main" val="3766103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9EF35-455F-47F6-BB11-527E11021027}"/>
              </a:ext>
            </a:extLst>
          </p:cNvPr>
          <p:cNvSpPr/>
          <p:nvPr/>
        </p:nvSpPr>
        <p:spPr>
          <a:xfrm>
            <a:off x="1524000" y="0"/>
            <a:ext cx="9144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 name="Title 1">
            <a:extLst>
              <a:ext uri="{FF2B5EF4-FFF2-40B4-BE49-F238E27FC236}">
                <a16:creationId xmlns:a16="http://schemas.microsoft.com/office/drawing/2014/main" id="{4515DF53-EA86-4BB6-914C-E235CBC22C7A}"/>
              </a:ext>
            </a:extLst>
          </p:cNvPr>
          <p:cNvSpPr>
            <a:spLocks noGrp="1"/>
          </p:cNvSpPr>
          <p:nvPr>
            <p:ph type="title"/>
          </p:nvPr>
        </p:nvSpPr>
        <p:spPr>
          <a:solidFill>
            <a:schemeClr val="bg1"/>
          </a:solidFill>
        </p:spPr>
        <p:txBody>
          <a:bodyPr/>
          <a:lstStyle/>
          <a:p>
            <a:pPr algn="ctr"/>
            <a:r>
              <a:rPr lang="en-GB" b="1" dirty="0"/>
              <a:t>Exploring Different </a:t>
            </a:r>
            <a:br>
              <a:rPr lang="en-GB" b="1" dirty="0"/>
            </a:br>
            <a:r>
              <a:rPr lang="en-GB" b="1" dirty="0"/>
              <a:t>Revision Techniques</a:t>
            </a:r>
          </a:p>
        </p:txBody>
      </p:sp>
      <p:sp>
        <p:nvSpPr>
          <p:cNvPr id="3" name="Content Placeholder 2">
            <a:extLst>
              <a:ext uri="{FF2B5EF4-FFF2-40B4-BE49-F238E27FC236}">
                <a16:creationId xmlns:a16="http://schemas.microsoft.com/office/drawing/2014/main" id="{2DC88F51-181B-4E52-8643-D804F781266E}"/>
              </a:ext>
            </a:extLst>
          </p:cNvPr>
          <p:cNvSpPr>
            <a:spLocks noGrp="1"/>
          </p:cNvSpPr>
          <p:nvPr>
            <p:ph idx="1"/>
          </p:nvPr>
        </p:nvSpPr>
        <p:spPr>
          <a:xfrm>
            <a:off x="2152650" y="2253005"/>
            <a:ext cx="3943350" cy="3720412"/>
          </a:xfrm>
        </p:spPr>
        <p:txBody>
          <a:bodyPr>
            <a:normAutofit/>
          </a:bodyPr>
          <a:lstStyle/>
          <a:p>
            <a:r>
              <a:rPr lang="en-GB" dirty="0"/>
              <a:t>Highlighting</a:t>
            </a:r>
          </a:p>
          <a:p>
            <a:endParaRPr lang="en-GB" dirty="0"/>
          </a:p>
          <a:p>
            <a:endParaRPr lang="en-GB" dirty="0"/>
          </a:p>
          <a:p>
            <a:r>
              <a:rPr lang="en-GB" dirty="0"/>
              <a:t>Mind Maps</a:t>
            </a:r>
          </a:p>
          <a:p>
            <a:endParaRPr lang="en-GB" dirty="0"/>
          </a:p>
          <a:p>
            <a:endParaRPr lang="en-GB" dirty="0"/>
          </a:p>
          <a:p>
            <a:r>
              <a:rPr lang="en-GB" dirty="0"/>
              <a:t>Voice Notes</a:t>
            </a:r>
          </a:p>
        </p:txBody>
      </p:sp>
      <p:pic>
        <p:nvPicPr>
          <p:cNvPr id="5" name="Picture 4">
            <a:extLst>
              <a:ext uri="{FF2B5EF4-FFF2-40B4-BE49-F238E27FC236}">
                <a16:creationId xmlns:a16="http://schemas.microsoft.com/office/drawing/2014/main" id="{45AF18A2-1CF1-49D1-B1DF-FE6C28107860}"/>
              </a:ext>
            </a:extLst>
          </p:cNvPr>
          <p:cNvPicPr>
            <a:picLocks noChangeAspect="1"/>
          </p:cNvPicPr>
          <p:nvPr/>
        </p:nvPicPr>
        <p:blipFill>
          <a:blip r:embed="rId2"/>
          <a:stretch>
            <a:fillRect/>
          </a:stretch>
        </p:blipFill>
        <p:spPr>
          <a:xfrm>
            <a:off x="4533548" y="2098191"/>
            <a:ext cx="1542579" cy="1028386"/>
          </a:xfrm>
          <a:prstGeom prst="rect">
            <a:avLst/>
          </a:prstGeom>
        </p:spPr>
      </p:pic>
      <p:pic>
        <p:nvPicPr>
          <p:cNvPr id="6" name="Picture 5">
            <a:extLst>
              <a:ext uri="{FF2B5EF4-FFF2-40B4-BE49-F238E27FC236}">
                <a16:creationId xmlns:a16="http://schemas.microsoft.com/office/drawing/2014/main" id="{18F281F0-94D8-4F07-BED2-0681B071149B}"/>
              </a:ext>
            </a:extLst>
          </p:cNvPr>
          <p:cNvPicPr>
            <a:picLocks noChangeAspect="1"/>
          </p:cNvPicPr>
          <p:nvPr/>
        </p:nvPicPr>
        <p:blipFill>
          <a:blip r:embed="rId3"/>
          <a:stretch>
            <a:fillRect/>
          </a:stretch>
        </p:blipFill>
        <p:spPr>
          <a:xfrm>
            <a:off x="4543483" y="3460471"/>
            <a:ext cx="1560134" cy="1169501"/>
          </a:xfrm>
          <a:prstGeom prst="rect">
            <a:avLst/>
          </a:prstGeom>
        </p:spPr>
      </p:pic>
      <p:sp>
        <p:nvSpPr>
          <p:cNvPr id="7" name="Content Placeholder 2">
            <a:extLst>
              <a:ext uri="{FF2B5EF4-FFF2-40B4-BE49-F238E27FC236}">
                <a16:creationId xmlns:a16="http://schemas.microsoft.com/office/drawing/2014/main" id="{0BE33465-7EEB-4242-9E2E-4C8820943CEC}"/>
              </a:ext>
            </a:extLst>
          </p:cNvPr>
          <p:cNvSpPr txBox="1">
            <a:spLocks/>
          </p:cNvSpPr>
          <p:nvPr/>
        </p:nvSpPr>
        <p:spPr>
          <a:xfrm>
            <a:off x="6410325" y="2253006"/>
            <a:ext cx="3943350" cy="2080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prstClr val="black"/>
                </a:solidFill>
                <a:latin typeface="Calibri" panose="020F0502020204030204"/>
              </a:rPr>
              <a:t>Flashcards</a:t>
            </a: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r>
              <a:rPr lang="en-GB" dirty="0">
                <a:solidFill>
                  <a:prstClr val="black"/>
                </a:solidFill>
                <a:latin typeface="Calibri" panose="020F0502020204030204"/>
              </a:rPr>
              <a:t>Past Papers</a:t>
            </a:r>
          </a:p>
        </p:txBody>
      </p:sp>
      <p:pic>
        <p:nvPicPr>
          <p:cNvPr id="8" name="Picture 7">
            <a:extLst>
              <a:ext uri="{FF2B5EF4-FFF2-40B4-BE49-F238E27FC236}">
                <a16:creationId xmlns:a16="http://schemas.microsoft.com/office/drawing/2014/main" id="{6776E427-B821-4144-8A8A-7E82263D9F11}"/>
              </a:ext>
            </a:extLst>
          </p:cNvPr>
          <p:cNvPicPr>
            <a:picLocks noChangeAspect="1"/>
          </p:cNvPicPr>
          <p:nvPr/>
        </p:nvPicPr>
        <p:blipFill>
          <a:blip r:embed="rId4"/>
          <a:stretch>
            <a:fillRect/>
          </a:stretch>
        </p:blipFill>
        <p:spPr>
          <a:xfrm>
            <a:off x="4925874" y="4871599"/>
            <a:ext cx="891830" cy="1417189"/>
          </a:xfrm>
          <a:prstGeom prst="rect">
            <a:avLst/>
          </a:prstGeom>
        </p:spPr>
      </p:pic>
      <p:pic>
        <p:nvPicPr>
          <p:cNvPr id="9" name="Picture 8">
            <a:extLst>
              <a:ext uri="{FF2B5EF4-FFF2-40B4-BE49-F238E27FC236}">
                <a16:creationId xmlns:a16="http://schemas.microsoft.com/office/drawing/2014/main" id="{04D813C8-3473-436D-B41A-AB46F2F7411F}"/>
              </a:ext>
            </a:extLst>
          </p:cNvPr>
          <p:cNvPicPr>
            <a:picLocks noChangeAspect="1"/>
          </p:cNvPicPr>
          <p:nvPr/>
        </p:nvPicPr>
        <p:blipFill>
          <a:blip r:embed="rId5"/>
          <a:stretch>
            <a:fillRect/>
          </a:stretch>
        </p:blipFill>
        <p:spPr>
          <a:xfrm>
            <a:off x="8496772" y="2055816"/>
            <a:ext cx="1542579" cy="1030593"/>
          </a:xfrm>
          <a:prstGeom prst="rect">
            <a:avLst/>
          </a:prstGeom>
        </p:spPr>
      </p:pic>
      <p:pic>
        <p:nvPicPr>
          <p:cNvPr id="10" name="Picture 9">
            <a:extLst>
              <a:ext uri="{FF2B5EF4-FFF2-40B4-BE49-F238E27FC236}">
                <a16:creationId xmlns:a16="http://schemas.microsoft.com/office/drawing/2014/main" id="{8D8F681D-FC4A-4AFB-900C-5E65F94C5140}"/>
              </a:ext>
            </a:extLst>
          </p:cNvPr>
          <p:cNvPicPr>
            <a:picLocks noChangeAspect="1"/>
          </p:cNvPicPr>
          <p:nvPr/>
        </p:nvPicPr>
        <p:blipFill>
          <a:blip r:embed="rId6"/>
          <a:stretch>
            <a:fillRect/>
          </a:stretch>
        </p:blipFill>
        <p:spPr>
          <a:xfrm>
            <a:off x="8504526" y="3573835"/>
            <a:ext cx="1551632" cy="898771"/>
          </a:xfrm>
          <a:prstGeom prst="rect">
            <a:avLst/>
          </a:prstGeom>
        </p:spPr>
      </p:pic>
      <p:sp>
        <p:nvSpPr>
          <p:cNvPr id="11" name="TextBox 10">
            <a:extLst>
              <a:ext uri="{FF2B5EF4-FFF2-40B4-BE49-F238E27FC236}">
                <a16:creationId xmlns:a16="http://schemas.microsoft.com/office/drawing/2014/main" id="{3A1E5095-B2B5-4202-A8EF-022DE19FD958}"/>
              </a:ext>
            </a:extLst>
          </p:cNvPr>
          <p:cNvSpPr txBox="1"/>
          <p:nvPr/>
        </p:nvSpPr>
        <p:spPr>
          <a:xfrm>
            <a:off x="6563140" y="5088834"/>
            <a:ext cx="3476211" cy="1200329"/>
          </a:xfrm>
          <a:prstGeom prst="rect">
            <a:avLst/>
          </a:prstGeom>
          <a:solidFill>
            <a:schemeClr val="bg1"/>
          </a:solidFill>
        </p:spPr>
        <p:txBody>
          <a:bodyPr wrap="square" rtlCol="0">
            <a:spAutoFit/>
          </a:bodyPr>
          <a:lstStyle/>
          <a:p>
            <a:r>
              <a:rPr lang="en-GB" b="1" dirty="0">
                <a:solidFill>
                  <a:prstClr val="black"/>
                </a:solidFill>
                <a:latin typeface="Comic Sans MS" panose="030F0702030302020204" pitchFamily="66" charset="0"/>
              </a:rPr>
              <a:t>Boost your revision!</a:t>
            </a:r>
          </a:p>
          <a:p>
            <a:r>
              <a:rPr lang="en-GB" dirty="0">
                <a:solidFill>
                  <a:prstClr val="black"/>
                </a:solidFill>
                <a:latin typeface="Comic Sans MS" panose="030F0702030302020204" pitchFamily="66" charset="0"/>
              </a:rPr>
              <a:t>Try these different revision techniques and see what works best for you.</a:t>
            </a:r>
          </a:p>
        </p:txBody>
      </p:sp>
      <p:sp>
        <p:nvSpPr>
          <p:cNvPr id="12" name="TextBox 11">
            <a:extLst>
              <a:ext uri="{FF2B5EF4-FFF2-40B4-BE49-F238E27FC236}">
                <a16:creationId xmlns:a16="http://schemas.microsoft.com/office/drawing/2014/main" id="{D84E5A23-0552-4CDE-825E-1F560C19413B}"/>
              </a:ext>
            </a:extLst>
          </p:cNvPr>
          <p:cNvSpPr txBox="1"/>
          <p:nvPr/>
        </p:nvSpPr>
        <p:spPr>
          <a:xfrm>
            <a:off x="7258879" y="6507447"/>
            <a:ext cx="2786684" cy="246221"/>
          </a:xfrm>
          <a:prstGeom prst="rect">
            <a:avLst/>
          </a:prstGeom>
          <a:noFill/>
        </p:spPr>
        <p:txBody>
          <a:bodyPr wrap="square" rtlCol="0">
            <a:spAutoFit/>
          </a:bodyPr>
          <a:lstStyle/>
          <a:p>
            <a:pPr algn="r"/>
            <a:r>
              <a:rPr lang="en-GB" sz="1000" dirty="0">
                <a:solidFill>
                  <a:prstClr val="black"/>
                </a:solidFill>
                <a:latin typeface="Calibri" panose="020F0502020204030204"/>
              </a:rPr>
              <a:t>Revision Techniques.pptx</a:t>
            </a:r>
          </a:p>
        </p:txBody>
      </p:sp>
      <p:pic>
        <p:nvPicPr>
          <p:cNvPr id="13" name="Picture 12">
            <a:extLst>
              <a:ext uri="{FF2B5EF4-FFF2-40B4-BE49-F238E27FC236}">
                <a16:creationId xmlns:a16="http://schemas.microsoft.com/office/drawing/2014/main" id="{14693BD2-7B49-4431-B647-BB74DEA3A4D6}"/>
              </a:ext>
            </a:extLst>
          </p:cNvPr>
          <p:cNvPicPr>
            <a:picLocks noChangeAspect="1"/>
          </p:cNvPicPr>
          <p:nvPr/>
        </p:nvPicPr>
        <p:blipFill>
          <a:blip r:embed="rId7"/>
          <a:stretch>
            <a:fillRect/>
          </a:stretch>
        </p:blipFill>
        <p:spPr>
          <a:xfrm>
            <a:off x="2291793" y="6231873"/>
            <a:ext cx="500685" cy="556317"/>
          </a:xfrm>
          <a:prstGeom prst="rect">
            <a:avLst/>
          </a:prstGeom>
        </p:spPr>
      </p:pic>
      <p:sp>
        <p:nvSpPr>
          <p:cNvPr id="14" name="TextBox 13">
            <a:extLst>
              <a:ext uri="{FF2B5EF4-FFF2-40B4-BE49-F238E27FC236}">
                <a16:creationId xmlns:a16="http://schemas.microsoft.com/office/drawing/2014/main" id="{46B74453-B503-4F2E-B4D9-19E543BEFEF4}"/>
              </a:ext>
            </a:extLst>
          </p:cNvPr>
          <p:cNvSpPr txBox="1"/>
          <p:nvPr/>
        </p:nvSpPr>
        <p:spPr>
          <a:xfrm>
            <a:off x="2918792" y="6399753"/>
            <a:ext cx="2786684" cy="246221"/>
          </a:xfrm>
          <a:prstGeom prst="rect">
            <a:avLst/>
          </a:prstGeom>
          <a:noFill/>
        </p:spPr>
        <p:txBody>
          <a:bodyPr wrap="square" rtlCol="0">
            <a:spAutoFit/>
          </a:bodyPr>
          <a:lstStyle/>
          <a:p>
            <a:r>
              <a:rPr lang="en-GB" sz="1000" dirty="0">
                <a:solidFill>
                  <a:prstClr val="black"/>
                </a:solidFill>
                <a:latin typeface="Calibri" panose="020F0502020204030204"/>
              </a:rPr>
              <a:t>Selkirk High School</a:t>
            </a:r>
          </a:p>
        </p:txBody>
      </p:sp>
    </p:spTree>
    <p:extLst>
      <p:ext uri="{BB962C8B-B14F-4D97-AF65-F5344CB8AC3E}">
        <p14:creationId xmlns:p14="http://schemas.microsoft.com/office/powerpoint/2010/main" val="3186046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DF7A9B-9DB7-4600-BC13-DC49B8E9CE1F}"/>
              </a:ext>
            </a:extLst>
          </p:cNvPr>
          <p:cNvSpPr txBox="1"/>
          <p:nvPr/>
        </p:nvSpPr>
        <p:spPr>
          <a:xfrm>
            <a:off x="1459951" y="166978"/>
            <a:ext cx="9144001" cy="461665"/>
          </a:xfrm>
          <a:prstGeom prst="rect">
            <a:avLst/>
          </a:prstGeom>
          <a:noFill/>
        </p:spPr>
        <p:txBody>
          <a:bodyPr wrap="square" rtlCol="0">
            <a:spAutoFit/>
          </a:bodyPr>
          <a:lstStyle/>
          <a:p>
            <a:pPr algn="ctr"/>
            <a:r>
              <a:rPr lang="en-GB" sz="2400" b="1" dirty="0">
                <a:solidFill>
                  <a:prstClr val="black"/>
                </a:solidFill>
                <a:latin typeface="ProximaNova-Bold-9167"/>
              </a:rPr>
              <a:t>Using </a:t>
            </a:r>
            <a:r>
              <a:rPr lang="en-GB" sz="2400" b="1" u="sng" dirty="0">
                <a:solidFill>
                  <a:prstClr val="black"/>
                </a:solidFill>
                <a:latin typeface="ProximaNova-Bold-9167"/>
              </a:rPr>
              <a:t>highlighting</a:t>
            </a:r>
            <a:r>
              <a:rPr lang="en-GB" sz="2400" b="1" dirty="0">
                <a:solidFill>
                  <a:prstClr val="black"/>
                </a:solidFill>
                <a:latin typeface="ProximaNova-Bold-9167"/>
              </a:rPr>
              <a:t> to boost your revision</a:t>
            </a:r>
          </a:p>
        </p:txBody>
      </p:sp>
      <p:sp>
        <p:nvSpPr>
          <p:cNvPr id="5" name="Rectangle 4">
            <a:extLst>
              <a:ext uri="{FF2B5EF4-FFF2-40B4-BE49-F238E27FC236}">
                <a16:creationId xmlns:a16="http://schemas.microsoft.com/office/drawing/2014/main" id="{B6D927A2-42AE-4107-B772-2F4F736FE5F0}"/>
              </a:ext>
            </a:extLst>
          </p:cNvPr>
          <p:cNvSpPr/>
          <p:nvPr/>
        </p:nvSpPr>
        <p:spPr>
          <a:xfrm>
            <a:off x="2543098" y="753903"/>
            <a:ext cx="3442912" cy="861774"/>
          </a:xfrm>
          <a:prstGeom prst="rect">
            <a:avLst/>
          </a:prstGeom>
        </p:spPr>
        <p:txBody>
          <a:bodyPr wrap="square">
            <a:spAutoFit/>
          </a:bodyPr>
          <a:lstStyle/>
          <a:p>
            <a:r>
              <a:rPr lang="en-GB" b="1" dirty="0">
                <a:solidFill>
                  <a:srgbClr val="E5005A"/>
                </a:solidFill>
                <a:latin typeface="ProximaNova-Bold-9167"/>
              </a:rPr>
              <a:t>Highlighting is not:</a:t>
            </a:r>
          </a:p>
          <a:p>
            <a:r>
              <a:rPr lang="en-GB" sz="1600" dirty="0">
                <a:solidFill>
                  <a:prstClr val="black"/>
                </a:solidFill>
                <a:latin typeface="Calibri" panose="020F0502020204030204"/>
              </a:rPr>
              <a:t>A strategy that will help you remember lots of information.</a:t>
            </a:r>
          </a:p>
        </p:txBody>
      </p:sp>
      <p:sp>
        <p:nvSpPr>
          <p:cNvPr id="6" name="Rectangle 5">
            <a:extLst>
              <a:ext uri="{FF2B5EF4-FFF2-40B4-BE49-F238E27FC236}">
                <a16:creationId xmlns:a16="http://schemas.microsoft.com/office/drawing/2014/main" id="{3C550E8E-E730-4E84-8A81-3E7E5FB45292}"/>
              </a:ext>
            </a:extLst>
          </p:cNvPr>
          <p:cNvSpPr/>
          <p:nvPr/>
        </p:nvSpPr>
        <p:spPr>
          <a:xfrm>
            <a:off x="2531167" y="1756951"/>
            <a:ext cx="3454842" cy="861774"/>
          </a:xfrm>
          <a:prstGeom prst="rect">
            <a:avLst/>
          </a:prstGeom>
        </p:spPr>
        <p:txBody>
          <a:bodyPr wrap="square">
            <a:spAutoFit/>
          </a:bodyPr>
          <a:lstStyle/>
          <a:p>
            <a:r>
              <a:rPr lang="en-GB" b="1" dirty="0">
                <a:solidFill>
                  <a:srgbClr val="FC6222"/>
                </a:solidFill>
                <a:latin typeface="ProximaNova-Bold-9167"/>
              </a:rPr>
              <a:t>Highlighting is:</a:t>
            </a:r>
          </a:p>
          <a:p>
            <a:r>
              <a:rPr lang="en-GB" sz="1600" dirty="0">
                <a:solidFill>
                  <a:prstClr val="black"/>
                </a:solidFill>
                <a:latin typeface="Calibri" panose="020F0502020204030204"/>
              </a:rPr>
              <a:t>A technique that can help you identify what to revise.</a:t>
            </a:r>
          </a:p>
        </p:txBody>
      </p:sp>
      <p:sp>
        <p:nvSpPr>
          <p:cNvPr id="7" name="Rectangle 6">
            <a:extLst>
              <a:ext uri="{FF2B5EF4-FFF2-40B4-BE49-F238E27FC236}">
                <a16:creationId xmlns:a16="http://schemas.microsoft.com/office/drawing/2014/main" id="{450AA43E-59EF-44FC-BB42-9C82C8631167}"/>
              </a:ext>
            </a:extLst>
          </p:cNvPr>
          <p:cNvSpPr/>
          <p:nvPr/>
        </p:nvSpPr>
        <p:spPr>
          <a:xfrm>
            <a:off x="2531167" y="2690335"/>
            <a:ext cx="3454842" cy="861774"/>
          </a:xfrm>
          <a:prstGeom prst="rect">
            <a:avLst/>
          </a:prstGeom>
        </p:spPr>
        <p:txBody>
          <a:bodyPr wrap="square">
            <a:spAutoFit/>
          </a:bodyPr>
          <a:lstStyle/>
          <a:p>
            <a:r>
              <a:rPr lang="en-GB" b="1" dirty="0">
                <a:solidFill>
                  <a:srgbClr val="3FA242"/>
                </a:solidFill>
                <a:latin typeface="ProximaNova-Bold-9167"/>
              </a:rPr>
              <a:t>Highlighting should:</a:t>
            </a:r>
          </a:p>
          <a:p>
            <a:r>
              <a:rPr lang="en-GB" sz="1600" dirty="0">
                <a:solidFill>
                  <a:prstClr val="black"/>
                </a:solidFill>
                <a:latin typeface="Calibri" panose="020F0502020204030204"/>
              </a:rPr>
              <a:t>Identify the key concepts and words in a text.</a:t>
            </a:r>
          </a:p>
        </p:txBody>
      </p:sp>
      <p:sp>
        <p:nvSpPr>
          <p:cNvPr id="8" name="Multiplication Sign 7">
            <a:extLst>
              <a:ext uri="{FF2B5EF4-FFF2-40B4-BE49-F238E27FC236}">
                <a16:creationId xmlns:a16="http://schemas.microsoft.com/office/drawing/2014/main" id="{DADC6F17-62E2-4227-BFAB-B0F33E51AC51}"/>
              </a:ext>
            </a:extLst>
          </p:cNvPr>
          <p:cNvSpPr/>
          <p:nvPr/>
        </p:nvSpPr>
        <p:spPr>
          <a:xfrm>
            <a:off x="1875185" y="890549"/>
            <a:ext cx="655982" cy="6020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9" name="Graphic 8" descr="Checkmark">
            <a:extLst>
              <a:ext uri="{FF2B5EF4-FFF2-40B4-BE49-F238E27FC236}">
                <a16:creationId xmlns:a16="http://schemas.microsoft.com/office/drawing/2014/main" id="{62E0720D-6DEA-4918-9C28-9E7D02608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0844" y="1842976"/>
            <a:ext cx="544664" cy="544664"/>
          </a:xfrm>
          <a:prstGeom prst="rect">
            <a:avLst/>
          </a:prstGeom>
        </p:spPr>
      </p:pic>
      <p:pic>
        <p:nvPicPr>
          <p:cNvPr id="10" name="Graphic 9" descr="Checkmark">
            <a:extLst>
              <a:ext uri="{FF2B5EF4-FFF2-40B4-BE49-F238E27FC236}">
                <a16:creationId xmlns:a16="http://schemas.microsoft.com/office/drawing/2014/main" id="{B15A8A04-378E-4284-8ADD-48EA43A0C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10966" y="2787335"/>
            <a:ext cx="544664" cy="544664"/>
          </a:xfrm>
          <a:prstGeom prst="rect">
            <a:avLst/>
          </a:prstGeom>
        </p:spPr>
      </p:pic>
      <p:sp>
        <p:nvSpPr>
          <p:cNvPr id="11" name="TextBox 10">
            <a:extLst>
              <a:ext uri="{FF2B5EF4-FFF2-40B4-BE49-F238E27FC236}">
                <a16:creationId xmlns:a16="http://schemas.microsoft.com/office/drawing/2014/main" id="{83890008-7A2D-4056-99D9-CB95700B5234}"/>
              </a:ext>
            </a:extLst>
          </p:cNvPr>
          <p:cNvSpPr txBox="1"/>
          <p:nvPr/>
        </p:nvSpPr>
        <p:spPr>
          <a:xfrm>
            <a:off x="1800838" y="3582100"/>
            <a:ext cx="4295163" cy="1323439"/>
          </a:xfrm>
          <a:prstGeom prst="rect">
            <a:avLst/>
          </a:prstGeom>
          <a:noFill/>
        </p:spPr>
        <p:txBody>
          <a:bodyPr wrap="square" rtlCol="0">
            <a:spAutoFit/>
          </a:bodyPr>
          <a:lstStyle/>
          <a:p>
            <a:r>
              <a:rPr lang="en-GB" sz="2400" dirty="0">
                <a:solidFill>
                  <a:prstClr val="black"/>
                </a:solidFill>
                <a:latin typeface="Calibri" panose="020F0502020204030204"/>
              </a:rPr>
              <a:t>Read the text first </a:t>
            </a:r>
            <a:endParaRPr lang="en-GB" dirty="0">
              <a:solidFill>
                <a:prstClr val="black"/>
              </a:solidFill>
              <a:latin typeface="Calibri" panose="020F0502020204030204"/>
            </a:endParaRPr>
          </a:p>
          <a:p>
            <a:r>
              <a:rPr lang="en-GB" sz="1400" dirty="0">
                <a:solidFill>
                  <a:prstClr val="black"/>
                </a:solidFill>
                <a:latin typeface="Calibri" panose="020F0502020204030204"/>
              </a:rPr>
              <a:t>Firstly, focus on reading the text without thinking about what to highlight. Until you know the full context of the page or paragraph, it's difficult to know what is important and what is not.</a:t>
            </a:r>
          </a:p>
        </p:txBody>
      </p:sp>
      <p:sp>
        <p:nvSpPr>
          <p:cNvPr id="13" name="TextBox 12">
            <a:extLst>
              <a:ext uri="{FF2B5EF4-FFF2-40B4-BE49-F238E27FC236}">
                <a16:creationId xmlns:a16="http://schemas.microsoft.com/office/drawing/2014/main" id="{B9202112-35EB-42DC-854E-37E9986B7FDA}"/>
              </a:ext>
            </a:extLst>
          </p:cNvPr>
          <p:cNvSpPr txBox="1"/>
          <p:nvPr/>
        </p:nvSpPr>
        <p:spPr>
          <a:xfrm>
            <a:off x="1736788" y="5057938"/>
            <a:ext cx="4295163" cy="1754326"/>
          </a:xfrm>
          <a:prstGeom prst="rect">
            <a:avLst/>
          </a:prstGeom>
          <a:noFill/>
        </p:spPr>
        <p:txBody>
          <a:bodyPr wrap="square" rtlCol="0">
            <a:spAutoFit/>
          </a:bodyPr>
          <a:lstStyle/>
          <a:p>
            <a:r>
              <a:rPr lang="en-GB" sz="2400" dirty="0">
                <a:solidFill>
                  <a:prstClr val="black"/>
                </a:solidFill>
                <a:latin typeface="Calibri" panose="020F0502020204030204"/>
              </a:rPr>
              <a:t>Only highlight key information </a:t>
            </a:r>
            <a:r>
              <a:rPr lang="en-GB" sz="1400" dirty="0">
                <a:solidFill>
                  <a:prstClr val="black"/>
                </a:solidFill>
                <a:latin typeface="Calibri" panose="020F0502020204030204"/>
              </a:rPr>
              <a:t>Highlighting entire paragraphs is similar to highlighting nothing at all! If you struggle with selecting what to highlight, set a clear goal for highlighting. For example, "I'm going to highlight the three main points on this page" or "I'm only going to highlight key terms and their definitions".</a:t>
            </a:r>
          </a:p>
        </p:txBody>
      </p:sp>
      <p:sp>
        <p:nvSpPr>
          <p:cNvPr id="14" name="TextBox 13">
            <a:extLst>
              <a:ext uri="{FF2B5EF4-FFF2-40B4-BE49-F238E27FC236}">
                <a16:creationId xmlns:a16="http://schemas.microsoft.com/office/drawing/2014/main" id="{76388B3C-0B0C-41E2-9CBC-B5E0C6DAED07}"/>
              </a:ext>
            </a:extLst>
          </p:cNvPr>
          <p:cNvSpPr txBox="1"/>
          <p:nvPr/>
        </p:nvSpPr>
        <p:spPr>
          <a:xfrm>
            <a:off x="6308789" y="3166294"/>
            <a:ext cx="4082375" cy="1754326"/>
          </a:xfrm>
          <a:prstGeom prst="rect">
            <a:avLst/>
          </a:prstGeom>
          <a:noFill/>
        </p:spPr>
        <p:txBody>
          <a:bodyPr wrap="square" rtlCol="0">
            <a:spAutoFit/>
          </a:bodyPr>
          <a:lstStyle/>
          <a:p>
            <a:r>
              <a:rPr lang="en-GB" sz="2400" dirty="0">
                <a:solidFill>
                  <a:prstClr val="black"/>
                </a:solidFill>
                <a:latin typeface="Calibri" panose="020F0502020204030204"/>
              </a:rPr>
              <a:t>Use colour coding </a:t>
            </a:r>
          </a:p>
          <a:p>
            <a:r>
              <a:rPr lang="en-GB" sz="1400" dirty="0">
                <a:solidFill>
                  <a:prstClr val="black"/>
                </a:solidFill>
                <a:latin typeface="Calibri" panose="020F0502020204030204"/>
              </a:rPr>
              <a:t>Colour coding can help remind you why you decided to highlight a certain section of the text. For example, you might highlight the quotes in 'Romeo and Juliet' that are connected to the theme of love in one colour and the quotes that are connected to the theme of conflict in another colour. </a:t>
            </a:r>
          </a:p>
        </p:txBody>
      </p:sp>
      <p:sp>
        <p:nvSpPr>
          <p:cNvPr id="15" name="TextBox 14">
            <a:extLst>
              <a:ext uri="{FF2B5EF4-FFF2-40B4-BE49-F238E27FC236}">
                <a16:creationId xmlns:a16="http://schemas.microsoft.com/office/drawing/2014/main" id="{00BD7170-1F22-4D4D-93BF-E67A6AFA2C0A}"/>
              </a:ext>
            </a:extLst>
          </p:cNvPr>
          <p:cNvSpPr txBox="1"/>
          <p:nvPr/>
        </p:nvSpPr>
        <p:spPr>
          <a:xfrm>
            <a:off x="6308788" y="5034422"/>
            <a:ext cx="4082376" cy="1692771"/>
          </a:xfrm>
          <a:prstGeom prst="rect">
            <a:avLst/>
          </a:prstGeom>
          <a:noFill/>
        </p:spPr>
        <p:txBody>
          <a:bodyPr wrap="square" rtlCol="0">
            <a:spAutoFit/>
          </a:bodyPr>
          <a:lstStyle/>
          <a:p>
            <a:r>
              <a:rPr lang="en-GB" sz="2000" dirty="0">
                <a:solidFill>
                  <a:prstClr val="black"/>
                </a:solidFill>
                <a:latin typeface="Calibri" panose="020F0502020204030204"/>
              </a:rPr>
              <a:t>View highlighting as a starting point </a:t>
            </a:r>
          </a:p>
          <a:p>
            <a:r>
              <a:rPr lang="en-GB" sz="1400" dirty="0">
                <a:solidFill>
                  <a:prstClr val="black"/>
                </a:solidFill>
                <a:latin typeface="Calibri" panose="020F0502020204030204"/>
              </a:rPr>
              <a:t>Research suggests that highlighting alone is unlikely to be helpful in boosting your memory. However, it can help you to identify the key information you will need to move on to other revision strategies. For example, if you have highlighted key words and their definitions, you could turn these into flashcards.</a:t>
            </a:r>
          </a:p>
        </p:txBody>
      </p:sp>
      <p:pic>
        <p:nvPicPr>
          <p:cNvPr id="16" name="Picture 15">
            <a:extLst>
              <a:ext uri="{FF2B5EF4-FFF2-40B4-BE49-F238E27FC236}">
                <a16:creationId xmlns:a16="http://schemas.microsoft.com/office/drawing/2014/main" id="{C635F5B6-A10A-41EF-B13A-5D27C3A512BD}"/>
              </a:ext>
            </a:extLst>
          </p:cNvPr>
          <p:cNvPicPr>
            <a:picLocks noChangeAspect="1"/>
          </p:cNvPicPr>
          <p:nvPr/>
        </p:nvPicPr>
        <p:blipFill>
          <a:blip r:embed="rId4"/>
          <a:stretch>
            <a:fillRect/>
          </a:stretch>
        </p:blipFill>
        <p:spPr>
          <a:xfrm>
            <a:off x="7035567" y="890588"/>
            <a:ext cx="2870433" cy="1912426"/>
          </a:xfrm>
          <a:prstGeom prst="rect">
            <a:avLst/>
          </a:prstGeom>
        </p:spPr>
      </p:pic>
    </p:spTree>
    <p:extLst>
      <p:ext uri="{BB962C8B-B14F-4D97-AF65-F5344CB8AC3E}">
        <p14:creationId xmlns:p14="http://schemas.microsoft.com/office/powerpoint/2010/main" val="39792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D2C2F5-1D53-4CD0-B05A-2F10732E10E8}"/>
              </a:ext>
            </a:extLst>
          </p:cNvPr>
          <p:cNvSpPr/>
          <p:nvPr/>
        </p:nvSpPr>
        <p:spPr>
          <a:xfrm>
            <a:off x="1782417" y="192064"/>
            <a:ext cx="8742460" cy="461665"/>
          </a:xfrm>
          <a:prstGeom prst="rect">
            <a:avLst/>
          </a:prstGeom>
        </p:spPr>
        <p:txBody>
          <a:bodyPr wrap="square">
            <a:spAutoFit/>
          </a:bodyPr>
          <a:lstStyle/>
          <a:p>
            <a:pPr algn="ctr"/>
            <a:r>
              <a:rPr lang="en-GB" sz="2400" b="1" dirty="0">
                <a:solidFill>
                  <a:prstClr val="black"/>
                </a:solidFill>
                <a:latin typeface="ProximaNova-Bold-9167"/>
              </a:rPr>
              <a:t>How to make your </a:t>
            </a:r>
            <a:r>
              <a:rPr lang="en-GB" sz="2400" b="1" u="sng" dirty="0">
                <a:solidFill>
                  <a:prstClr val="black"/>
                </a:solidFill>
                <a:latin typeface="ProximaNova-Bold-9167"/>
              </a:rPr>
              <a:t>mind maps </a:t>
            </a:r>
            <a:r>
              <a:rPr lang="en-GB" sz="2400" b="1" dirty="0">
                <a:solidFill>
                  <a:prstClr val="black"/>
                </a:solidFill>
                <a:latin typeface="ProximaNova-Bold-9167"/>
              </a:rPr>
              <a:t>more effective</a:t>
            </a:r>
            <a:endParaRPr lang="en-GB" sz="24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3C97BC33-9B64-4215-A0EB-EC7EF326678C}"/>
              </a:ext>
            </a:extLst>
          </p:cNvPr>
          <p:cNvSpPr/>
          <p:nvPr/>
        </p:nvSpPr>
        <p:spPr>
          <a:xfrm>
            <a:off x="2653089" y="753904"/>
            <a:ext cx="3442912" cy="800219"/>
          </a:xfrm>
          <a:prstGeom prst="rect">
            <a:avLst/>
          </a:prstGeom>
        </p:spPr>
        <p:txBody>
          <a:bodyPr wrap="square">
            <a:spAutoFit/>
          </a:bodyPr>
          <a:lstStyle/>
          <a:p>
            <a:r>
              <a:rPr lang="en-GB" b="1" dirty="0">
                <a:solidFill>
                  <a:srgbClr val="E5005A"/>
                </a:solidFill>
                <a:latin typeface="ProximaNova-Bold-9167"/>
              </a:rPr>
              <a:t>Mind maps are not:</a:t>
            </a:r>
          </a:p>
          <a:p>
            <a:r>
              <a:rPr lang="en-GB" sz="1400" dirty="0">
                <a:solidFill>
                  <a:srgbClr val="020102"/>
                </a:solidFill>
                <a:latin typeface="ProximaNova-Bold-9167"/>
              </a:rPr>
              <a:t>A strategy to write down everything you know about a topic in depth.</a:t>
            </a:r>
            <a:endParaRPr lang="en-GB" sz="140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E8871A98-2747-4395-82EE-D039023D73DB}"/>
              </a:ext>
            </a:extLst>
          </p:cNvPr>
          <p:cNvSpPr/>
          <p:nvPr/>
        </p:nvSpPr>
        <p:spPr>
          <a:xfrm>
            <a:off x="2641158" y="1622728"/>
            <a:ext cx="3454842" cy="1015663"/>
          </a:xfrm>
          <a:prstGeom prst="rect">
            <a:avLst/>
          </a:prstGeom>
        </p:spPr>
        <p:txBody>
          <a:bodyPr wrap="square">
            <a:spAutoFit/>
          </a:bodyPr>
          <a:lstStyle/>
          <a:p>
            <a:r>
              <a:rPr lang="en-GB" b="1" dirty="0">
                <a:solidFill>
                  <a:srgbClr val="FC6222"/>
                </a:solidFill>
                <a:latin typeface="ProximaNova-Bold-9167"/>
              </a:rPr>
              <a:t>Mind maps are:</a:t>
            </a:r>
          </a:p>
          <a:p>
            <a:r>
              <a:rPr lang="en-GB" sz="1400" dirty="0">
                <a:solidFill>
                  <a:srgbClr val="250F06"/>
                </a:solidFill>
                <a:latin typeface="ProximaNova-Bold-9167"/>
              </a:rPr>
              <a:t>A way to show links between pieces of information, branching out from the central topic in the middle.</a:t>
            </a:r>
            <a:endParaRPr lang="en-GB" sz="140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FB8B3AD8-AB4B-45FA-8808-9B4FC49B2C4C}"/>
              </a:ext>
            </a:extLst>
          </p:cNvPr>
          <p:cNvSpPr/>
          <p:nvPr/>
        </p:nvSpPr>
        <p:spPr>
          <a:xfrm>
            <a:off x="2641158" y="2690336"/>
            <a:ext cx="3454842" cy="1015663"/>
          </a:xfrm>
          <a:prstGeom prst="rect">
            <a:avLst/>
          </a:prstGeom>
        </p:spPr>
        <p:txBody>
          <a:bodyPr wrap="square">
            <a:spAutoFit/>
          </a:bodyPr>
          <a:lstStyle/>
          <a:p>
            <a:r>
              <a:rPr lang="en-GB" b="1" dirty="0">
                <a:solidFill>
                  <a:srgbClr val="3FA242"/>
                </a:solidFill>
                <a:latin typeface="ProximaNova-Bold-9167"/>
              </a:rPr>
              <a:t>Mind maps should:</a:t>
            </a:r>
          </a:p>
          <a:p>
            <a:r>
              <a:rPr lang="en-GB" sz="1400" dirty="0">
                <a:solidFill>
                  <a:srgbClr val="061406"/>
                </a:solidFill>
                <a:latin typeface="ProximaNova-Bold-9167"/>
              </a:rPr>
              <a:t>Contain key words and no more than 6-8 sections branching out directly from the central topic.</a:t>
            </a:r>
            <a:endParaRPr lang="en-GB" sz="1400" dirty="0">
              <a:solidFill>
                <a:prstClr val="black"/>
              </a:solidFill>
              <a:latin typeface="Calibri" panose="020F0502020204030204"/>
            </a:endParaRPr>
          </a:p>
        </p:txBody>
      </p:sp>
      <p:sp>
        <p:nvSpPr>
          <p:cNvPr id="9" name="Multiplication Sign 8">
            <a:extLst>
              <a:ext uri="{FF2B5EF4-FFF2-40B4-BE49-F238E27FC236}">
                <a16:creationId xmlns:a16="http://schemas.microsoft.com/office/drawing/2014/main" id="{DB4AC181-AC99-4B6C-BFF7-D63AF0BF8405}"/>
              </a:ext>
            </a:extLst>
          </p:cNvPr>
          <p:cNvSpPr/>
          <p:nvPr/>
        </p:nvSpPr>
        <p:spPr>
          <a:xfrm>
            <a:off x="1985176" y="890549"/>
            <a:ext cx="655982" cy="6020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11" name="Graphic 10" descr="Checkmark">
            <a:extLst>
              <a:ext uri="{FF2B5EF4-FFF2-40B4-BE49-F238E27FC236}">
                <a16:creationId xmlns:a16="http://schemas.microsoft.com/office/drawing/2014/main" id="{F0EA4A62-638E-427D-83D6-E2B3F2BB2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0835" y="1852686"/>
            <a:ext cx="544664" cy="544664"/>
          </a:xfrm>
          <a:prstGeom prst="rect">
            <a:avLst/>
          </a:prstGeom>
        </p:spPr>
      </p:pic>
      <p:pic>
        <p:nvPicPr>
          <p:cNvPr id="12" name="Graphic 11" descr="Checkmark">
            <a:extLst>
              <a:ext uri="{FF2B5EF4-FFF2-40B4-BE49-F238E27FC236}">
                <a16:creationId xmlns:a16="http://schemas.microsoft.com/office/drawing/2014/main" id="{584F507A-93F5-4BAF-BC46-05CBB0D5E5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0957" y="2939737"/>
            <a:ext cx="544664" cy="544664"/>
          </a:xfrm>
          <a:prstGeom prst="rect">
            <a:avLst/>
          </a:prstGeom>
        </p:spPr>
      </p:pic>
      <p:sp>
        <p:nvSpPr>
          <p:cNvPr id="13" name="TextBox 12">
            <a:extLst>
              <a:ext uri="{FF2B5EF4-FFF2-40B4-BE49-F238E27FC236}">
                <a16:creationId xmlns:a16="http://schemas.microsoft.com/office/drawing/2014/main" id="{F89B4C81-5E4E-49AF-96B0-9DC0CDC7B2A8}"/>
              </a:ext>
            </a:extLst>
          </p:cNvPr>
          <p:cNvSpPr txBox="1"/>
          <p:nvPr/>
        </p:nvSpPr>
        <p:spPr>
          <a:xfrm>
            <a:off x="1782418" y="3927945"/>
            <a:ext cx="4313582" cy="2739211"/>
          </a:xfrm>
          <a:prstGeom prst="rect">
            <a:avLst/>
          </a:prstGeom>
          <a:noFill/>
        </p:spPr>
        <p:txBody>
          <a:bodyPr wrap="square" rtlCol="0">
            <a:spAutoFit/>
          </a:bodyPr>
          <a:lstStyle/>
          <a:p>
            <a:r>
              <a:rPr lang="en-GB" sz="1400" b="1" dirty="0">
                <a:solidFill>
                  <a:srgbClr val="E5005A"/>
                </a:solidFill>
                <a:latin typeface="ProximaNova-Bold-9167"/>
              </a:rPr>
              <a:t>Try to create mind maps without your notes</a:t>
            </a:r>
            <a:endParaRPr lang="en-GB" sz="1400" dirty="0">
              <a:solidFill>
                <a:prstClr val="black"/>
              </a:solidFill>
              <a:latin typeface="Calibri" panose="020F0502020204030204"/>
            </a:endParaRPr>
          </a:p>
          <a:p>
            <a:pPr marL="171450" indent="-171450">
              <a:buFont typeface="Arial" panose="020B0604020202020204" pitchFamily="34" charset="0"/>
              <a:buChar char="•"/>
            </a:pPr>
            <a:r>
              <a:rPr lang="en-GB" sz="1200" dirty="0">
                <a:solidFill>
                  <a:prstClr val="black"/>
                </a:solidFill>
                <a:latin typeface="Calibri" panose="020F0502020204030204"/>
              </a:rPr>
              <a:t>Mind maps can be a great way to figure out what you can't remember.</a:t>
            </a:r>
          </a:p>
          <a:p>
            <a:pPr marL="171450" indent="-171450">
              <a:buFont typeface="Arial" panose="020B0604020202020204" pitchFamily="34" charset="0"/>
              <a:buChar char="•"/>
            </a:pPr>
            <a:r>
              <a:rPr lang="en-GB" sz="1200" dirty="0">
                <a:solidFill>
                  <a:prstClr val="black"/>
                </a:solidFill>
                <a:latin typeface="Calibri" panose="020F0502020204030204"/>
              </a:rPr>
              <a:t>Try to create a mind map on a topic from your memory alone.</a:t>
            </a:r>
          </a:p>
          <a:p>
            <a:pPr marL="171450" indent="-171450">
              <a:buFont typeface="Arial" panose="020B0604020202020204" pitchFamily="34" charset="0"/>
              <a:buChar char="•"/>
            </a:pPr>
            <a:r>
              <a:rPr lang="en-GB" sz="1200" dirty="0">
                <a:solidFill>
                  <a:prstClr val="black"/>
                </a:solidFill>
                <a:latin typeface="Calibri" panose="020F0502020204030204"/>
              </a:rPr>
              <a:t>If some branches are more empty than others, you will know where to focus your revision efforts.</a:t>
            </a:r>
          </a:p>
          <a:p>
            <a:endParaRPr lang="en-GB" sz="1200" dirty="0">
              <a:solidFill>
                <a:prstClr val="black"/>
              </a:solidFill>
              <a:latin typeface="Calibri" panose="020F0502020204030204"/>
            </a:endParaRPr>
          </a:p>
          <a:p>
            <a:r>
              <a:rPr lang="en-GB" sz="1400" b="1" dirty="0">
                <a:solidFill>
                  <a:srgbClr val="E5005A"/>
                </a:solidFill>
                <a:latin typeface="ProximaNova-Bold-9167"/>
              </a:rPr>
              <a:t>Revisit your mind maps</a:t>
            </a:r>
            <a:endParaRPr lang="en-GB" sz="1400" dirty="0">
              <a:solidFill>
                <a:prstClr val="black"/>
              </a:solidFill>
              <a:latin typeface="Calibri" panose="020F0502020204030204"/>
            </a:endParaRPr>
          </a:p>
          <a:p>
            <a:pPr marL="171450" indent="-171450">
              <a:buFont typeface="Arial" panose="020B0604020202020204" pitchFamily="34" charset="0"/>
              <a:buChar char="•"/>
            </a:pPr>
            <a:r>
              <a:rPr lang="en-GB" sz="1200" dirty="0">
                <a:solidFill>
                  <a:prstClr val="black"/>
                </a:solidFill>
                <a:latin typeface="Calibri" panose="020F0502020204030204"/>
              </a:rPr>
              <a:t>Remember not to file your mind map away without actively revisiting it.</a:t>
            </a:r>
          </a:p>
          <a:p>
            <a:pPr marL="171450" indent="-171450">
              <a:buFont typeface="Arial" panose="020B0604020202020204" pitchFamily="34" charset="0"/>
              <a:buChar char="•"/>
            </a:pPr>
            <a:r>
              <a:rPr lang="en-GB" sz="1200" dirty="0">
                <a:solidFill>
                  <a:prstClr val="black"/>
                </a:solidFill>
                <a:latin typeface="Calibri" panose="020F0502020204030204"/>
              </a:rPr>
              <a:t>You could try to recreate the mind map a few days later to see if you can still recall the information on it, or you could create flashcards that go into detail on each of the keywords in your mind map.</a:t>
            </a:r>
          </a:p>
        </p:txBody>
      </p:sp>
      <p:sp>
        <p:nvSpPr>
          <p:cNvPr id="14" name="TextBox 13">
            <a:extLst>
              <a:ext uri="{FF2B5EF4-FFF2-40B4-BE49-F238E27FC236}">
                <a16:creationId xmlns:a16="http://schemas.microsoft.com/office/drawing/2014/main" id="{53D96102-DF77-4AC4-8E1F-0A8A2CD49432}"/>
              </a:ext>
            </a:extLst>
          </p:cNvPr>
          <p:cNvSpPr txBox="1"/>
          <p:nvPr/>
        </p:nvSpPr>
        <p:spPr>
          <a:xfrm>
            <a:off x="6431281" y="3988282"/>
            <a:ext cx="3967701" cy="2739211"/>
          </a:xfrm>
          <a:prstGeom prst="rect">
            <a:avLst/>
          </a:prstGeom>
          <a:noFill/>
        </p:spPr>
        <p:txBody>
          <a:bodyPr wrap="square" rtlCol="0">
            <a:spAutoFit/>
          </a:bodyPr>
          <a:lstStyle/>
          <a:p>
            <a:r>
              <a:rPr lang="en-GB" sz="1400" b="1" dirty="0">
                <a:solidFill>
                  <a:srgbClr val="E5005A"/>
                </a:solidFill>
                <a:latin typeface="ProximaNova-Bold-9167"/>
              </a:rPr>
              <a:t>Include key words</a:t>
            </a:r>
            <a:endParaRPr lang="en-GB" sz="1400" dirty="0">
              <a:solidFill>
                <a:prstClr val="black"/>
              </a:solidFill>
              <a:latin typeface="Calibri" panose="020F0502020204030204"/>
            </a:endParaRPr>
          </a:p>
          <a:p>
            <a:pPr marL="171450" indent="-171450">
              <a:buFont typeface="Arial" panose="020B0604020202020204" pitchFamily="34" charset="0"/>
              <a:buChar char="•"/>
            </a:pPr>
            <a:r>
              <a:rPr lang="en-GB" sz="1200" dirty="0">
                <a:solidFill>
                  <a:prstClr val="black"/>
                </a:solidFill>
                <a:latin typeface="Calibri" panose="020F0502020204030204"/>
              </a:rPr>
              <a:t>The more you can condense the information on your mind map, the better!</a:t>
            </a:r>
          </a:p>
          <a:p>
            <a:pPr marL="171450" indent="-171450">
              <a:buFont typeface="Arial" panose="020B0604020202020204" pitchFamily="34" charset="0"/>
              <a:buChar char="•"/>
            </a:pPr>
            <a:r>
              <a:rPr lang="en-GB" sz="1200" dirty="0">
                <a:solidFill>
                  <a:prstClr val="black"/>
                </a:solidFill>
                <a:latin typeface="Calibri" panose="020F0502020204030204"/>
              </a:rPr>
              <a:t>Mind maps can be a great resource to help you quickly make associations between key words, creating a clear overview of a topic. Do not use them to create an in-depth review of topics.</a:t>
            </a:r>
          </a:p>
          <a:p>
            <a:endParaRPr lang="en-GB" sz="1200" dirty="0">
              <a:solidFill>
                <a:prstClr val="black"/>
              </a:solidFill>
              <a:latin typeface="Calibri" panose="020F0502020204030204"/>
            </a:endParaRPr>
          </a:p>
          <a:p>
            <a:r>
              <a:rPr lang="en-GB" sz="1400" b="1" dirty="0">
                <a:solidFill>
                  <a:srgbClr val="E5005A"/>
                </a:solidFill>
                <a:latin typeface="ProximaNova-Bold-9167"/>
              </a:rPr>
              <a:t>Using images in your mind maps</a:t>
            </a:r>
            <a:endParaRPr lang="en-GB" sz="1400" dirty="0">
              <a:solidFill>
                <a:prstClr val="black"/>
              </a:solidFill>
              <a:latin typeface="Calibri" panose="020F0502020204030204"/>
            </a:endParaRPr>
          </a:p>
          <a:p>
            <a:pPr marL="171450" indent="-171450">
              <a:buFont typeface="Arial" panose="020B0604020202020204" pitchFamily="34" charset="0"/>
              <a:buChar char="•"/>
            </a:pPr>
            <a:r>
              <a:rPr lang="en-GB" sz="1200" dirty="0">
                <a:solidFill>
                  <a:prstClr val="black"/>
                </a:solidFill>
                <a:latin typeface="Calibri" panose="020F0502020204030204"/>
              </a:rPr>
              <a:t>Images and icons can be useful to include, but only if they include relevant information and you will be able to remember the meaning of them later on. </a:t>
            </a:r>
          </a:p>
          <a:p>
            <a:pPr marL="171450" indent="-171450">
              <a:buFont typeface="Arial" panose="020B0604020202020204" pitchFamily="34" charset="0"/>
              <a:buChar char="•"/>
            </a:pPr>
            <a:r>
              <a:rPr lang="en-GB" sz="1200" dirty="0">
                <a:solidFill>
                  <a:prstClr val="black"/>
                </a:solidFill>
                <a:latin typeface="Calibri" panose="020F0502020204030204"/>
              </a:rPr>
              <a:t>Do not spend a long time drawing unnecessary images just to add to the appearance of the mind map.</a:t>
            </a:r>
          </a:p>
        </p:txBody>
      </p:sp>
      <p:pic>
        <p:nvPicPr>
          <p:cNvPr id="15" name="Picture 14">
            <a:extLst>
              <a:ext uri="{FF2B5EF4-FFF2-40B4-BE49-F238E27FC236}">
                <a16:creationId xmlns:a16="http://schemas.microsoft.com/office/drawing/2014/main" id="{47D13402-9760-496F-8E32-8EA20456E64C}"/>
              </a:ext>
            </a:extLst>
          </p:cNvPr>
          <p:cNvPicPr>
            <a:picLocks noChangeAspect="1"/>
          </p:cNvPicPr>
          <p:nvPr/>
        </p:nvPicPr>
        <p:blipFill>
          <a:blip r:embed="rId4"/>
          <a:stretch>
            <a:fillRect/>
          </a:stretch>
        </p:blipFill>
        <p:spPr>
          <a:xfrm>
            <a:off x="6493566" y="901894"/>
            <a:ext cx="3967701" cy="2973295"/>
          </a:xfrm>
          <a:prstGeom prst="rect">
            <a:avLst/>
          </a:prstGeom>
        </p:spPr>
      </p:pic>
    </p:spTree>
    <p:extLst>
      <p:ext uri="{BB962C8B-B14F-4D97-AF65-F5344CB8AC3E}">
        <p14:creationId xmlns:p14="http://schemas.microsoft.com/office/powerpoint/2010/main" val="116678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741998-466E-4169-AE61-DD1A7839E147}"/>
              </a:ext>
            </a:extLst>
          </p:cNvPr>
          <p:cNvSpPr txBox="1"/>
          <p:nvPr/>
        </p:nvSpPr>
        <p:spPr>
          <a:xfrm>
            <a:off x="1459951" y="166978"/>
            <a:ext cx="9144001" cy="461665"/>
          </a:xfrm>
          <a:prstGeom prst="rect">
            <a:avLst/>
          </a:prstGeom>
          <a:noFill/>
        </p:spPr>
        <p:txBody>
          <a:bodyPr wrap="square" rtlCol="0">
            <a:spAutoFit/>
          </a:bodyPr>
          <a:lstStyle/>
          <a:p>
            <a:pPr algn="ctr"/>
            <a:r>
              <a:rPr lang="en-GB" sz="2400" b="1" dirty="0">
                <a:solidFill>
                  <a:prstClr val="black"/>
                </a:solidFill>
                <a:latin typeface="ProximaNova-Bold-9167"/>
              </a:rPr>
              <a:t>Using </a:t>
            </a:r>
            <a:r>
              <a:rPr lang="en-GB" sz="2400" b="1" u="sng" dirty="0">
                <a:solidFill>
                  <a:prstClr val="black"/>
                </a:solidFill>
                <a:latin typeface="ProximaNova-Bold-9167"/>
              </a:rPr>
              <a:t>voice notes </a:t>
            </a:r>
            <a:r>
              <a:rPr lang="en-GB" sz="2400" b="1" dirty="0">
                <a:solidFill>
                  <a:prstClr val="black"/>
                </a:solidFill>
                <a:latin typeface="ProximaNova-Bold-9167"/>
              </a:rPr>
              <a:t>to boost your revision</a:t>
            </a:r>
          </a:p>
        </p:txBody>
      </p:sp>
      <p:sp>
        <p:nvSpPr>
          <p:cNvPr id="5" name="Rectangle 4">
            <a:extLst>
              <a:ext uri="{FF2B5EF4-FFF2-40B4-BE49-F238E27FC236}">
                <a16:creationId xmlns:a16="http://schemas.microsoft.com/office/drawing/2014/main" id="{5B18EBB3-91ED-4DD4-A87D-5C5C4CA987B6}"/>
              </a:ext>
            </a:extLst>
          </p:cNvPr>
          <p:cNvSpPr/>
          <p:nvPr/>
        </p:nvSpPr>
        <p:spPr>
          <a:xfrm>
            <a:off x="2644700" y="753903"/>
            <a:ext cx="3610691" cy="861774"/>
          </a:xfrm>
          <a:prstGeom prst="rect">
            <a:avLst/>
          </a:prstGeom>
        </p:spPr>
        <p:txBody>
          <a:bodyPr wrap="square">
            <a:spAutoFit/>
          </a:bodyPr>
          <a:lstStyle/>
          <a:p>
            <a:r>
              <a:rPr lang="en-GB" b="1" dirty="0">
                <a:solidFill>
                  <a:srgbClr val="E5005A"/>
                </a:solidFill>
                <a:latin typeface="ProximaNova-Bold-9167"/>
              </a:rPr>
              <a:t>Voice Notes are not:</a:t>
            </a:r>
          </a:p>
          <a:p>
            <a:r>
              <a:rPr lang="en-GB" sz="1600" dirty="0">
                <a:solidFill>
                  <a:prstClr val="black"/>
                </a:solidFill>
                <a:latin typeface="Calibri" panose="020F0502020204030204"/>
              </a:rPr>
              <a:t>Recordings you can simply play in the background without paying attention to.</a:t>
            </a:r>
          </a:p>
        </p:txBody>
      </p:sp>
      <p:sp>
        <p:nvSpPr>
          <p:cNvPr id="6" name="Rectangle 5">
            <a:extLst>
              <a:ext uri="{FF2B5EF4-FFF2-40B4-BE49-F238E27FC236}">
                <a16:creationId xmlns:a16="http://schemas.microsoft.com/office/drawing/2014/main" id="{5BA912BD-4DF2-4149-89E6-7495D55023E2}"/>
              </a:ext>
            </a:extLst>
          </p:cNvPr>
          <p:cNvSpPr/>
          <p:nvPr/>
        </p:nvSpPr>
        <p:spPr>
          <a:xfrm>
            <a:off x="2632769" y="1756951"/>
            <a:ext cx="3454842" cy="861774"/>
          </a:xfrm>
          <a:prstGeom prst="rect">
            <a:avLst/>
          </a:prstGeom>
        </p:spPr>
        <p:txBody>
          <a:bodyPr wrap="square">
            <a:spAutoFit/>
          </a:bodyPr>
          <a:lstStyle/>
          <a:p>
            <a:r>
              <a:rPr lang="en-GB" b="1" dirty="0">
                <a:solidFill>
                  <a:srgbClr val="FC6222"/>
                </a:solidFill>
                <a:latin typeface="ProximaNova-Bold-9167"/>
              </a:rPr>
              <a:t>Voice Notes are:</a:t>
            </a:r>
          </a:p>
          <a:p>
            <a:r>
              <a:rPr lang="en-GB" sz="1600" dirty="0">
                <a:solidFill>
                  <a:prstClr val="black"/>
                </a:solidFill>
                <a:latin typeface="Calibri" panose="020F0502020204030204"/>
              </a:rPr>
              <a:t>A technique that can help you revise on the go.</a:t>
            </a:r>
          </a:p>
        </p:txBody>
      </p:sp>
      <p:sp>
        <p:nvSpPr>
          <p:cNvPr id="7" name="Rectangle 6">
            <a:extLst>
              <a:ext uri="{FF2B5EF4-FFF2-40B4-BE49-F238E27FC236}">
                <a16:creationId xmlns:a16="http://schemas.microsoft.com/office/drawing/2014/main" id="{4BB4DE5E-B1E2-43B7-88CB-F9E91D00A8B3}"/>
              </a:ext>
            </a:extLst>
          </p:cNvPr>
          <p:cNvSpPr/>
          <p:nvPr/>
        </p:nvSpPr>
        <p:spPr>
          <a:xfrm>
            <a:off x="2632769" y="2690336"/>
            <a:ext cx="3454842" cy="800219"/>
          </a:xfrm>
          <a:prstGeom prst="rect">
            <a:avLst/>
          </a:prstGeom>
        </p:spPr>
        <p:txBody>
          <a:bodyPr wrap="square">
            <a:spAutoFit/>
          </a:bodyPr>
          <a:lstStyle/>
          <a:p>
            <a:r>
              <a:rPr lang="en-GB" b="1" dirty="0">
                <a:solidFill>
                  <a:srgbClr val="3FA242"/>
                </a:solidFill>
                <a:latin typeface="ProximaNova-Bold-9167"/>
              </a:rPr>
              <a:t>Voice Notes should:</a:t>
            </a:r>
          </a:p>
          <a:p>
            <a:r>
              <a:rPr lang="en-GB" sz="1400" dirty="0">
                <a:solidFill>
                  <a:prstClr val="black"/>
                </a:solidFill>
                <a:latin typeface="Calibri" panose="020F0502020204030204"/>
              </a:rPr>
              <a:t>Provide you with clear audio summaries of different topics. </a:t>
            </a:r>
            <a:r>
              <a:rPr lang="en-GB" sz="1400" dirty="0">
                <a:solidFill>
                  <a:srgbClr val="061406"/>
                </a:solidFill>
                <a:latin typeface="ProximaNova-Bold-9167"/>
              </a:rPr>
              <a:t>.</a:t>
            </a:r>
            <a:endParaRPr lang="en-GB" sz="1400" dirty="0">
              <a:solidFill>
                <a:prstClr val="black"/>
              </a:solidFill>
              <a:latin typeface="Calibri" panose="020F0502020204030204"/>
            </a:endParaRPr>
          </a:p>
        </p:txBody>
      </p:sp>
      <p:sp>
        <p:nvSpPr>
          <p:cNvPr id="8" name="Multiplication Sign 7">
            <a:extLst>
              <a:ext uri="{FF2B5EF4-FFF2-40B4-BE49-F238E27FC236}">
                <a16:creationId xmlns:a16="http://schemas.microsoft.com/office/drawing/2014/main" id="{37F5FD62-6218-43DF-84D0-B00605D638A3}"/>
              </a:ext>
            </a:extLst>
          </p:cNvPr>
          <p:cNvSpPr/>
          <p:nvPr/>
        </p:nvSpPr>
        <p:spPr>
          <a:xfrm>
            <a:off x="1976787" y="890549"/>
            <a:ext cx="655982" cy="6020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9" name="Graphic 8" descr="Checkmark">
            <a:extLst>
              <a:ext uri="{FF2B5EF4-FFF2-40B4-BE49-F238E27FC236}">
                <a16:creationId xmlns:a16="http://schemas.microsoft.com/office/drawing/2014/main" id="{B2868EF2-102B-48C8-B7BD-0CF389D00C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2446" y="1842976"/>
            <a:ext cx="544664" cy="544664"/>
          </a:xfrm>
          <a:prstGeom prst="rect">
            <a:avLst/>
          </a:prstGeom>
        </p:spPr>
      </p:pic>
      <p:pic>
        <p:nvPicPr>
          <p:cNvPr id="10" name="Graphic 9" descr="Checkmark">
            <a:extLst>
              <a:ext uri="{FF2B5EF4-FFF2-40B4-BE49-F238E27FC236}">
                <a16:creationId xmlns:a16="http://schemas.microsoft.com/office/drawing/2014/main" id="{A3202171-F036-488A-A396-7FB428C85B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2568" y="2787335"/>
            <a:ext cx="544664" cy="544664"/>
          </a:xfrm>
          <a:prstGeom prst="rect">
            <a:avLst/>
          </a:prstGeom>
        </p:spPr>
      </p:pic>
      <p:sp>
        <p:nvSpPr>
          <p:cNvPr id="11" name="TextBox 10">
            <a:extLst>
              <a:ext uri="{FF2B5EF4-FFF2-40B4-BE49-F238E27FC236}">
                <a16:creationId xmlns:a16="http://schemas.microsoft.com/office/drawing/2014/main" id="{B3C06851-57DD-4786-B155-DB5AE95B8C69}"/>
              </a:ext>
            </a:extLst>
          </p:cNvPr>
          <p:cNvSpPr txBox="1"/>
          <p:nvPr/>
        </p:nvSpPr>
        <p:spPr>
          <a:xfrm>
            <a:off x="1800838" y="3582100"/>
            <a:ext cx="4295163" cy="3108543"/>
          </a:xfrm>
          <a:prstGeom prst="rect">
            <a:avLst/>
          </a:prstGeom>
          <a:noFill/>
        </p:spPr>
        <p:txBody>
          <a:bodyPr wrap="square" rtlCol="0">
            <a:spAutoFit/>
          </a:bodyPr>
          <a:lstStyle/>
          <a:p>
            <a:r>
              <a:rPr lang="en-GB" sz="2400" b="1" dirty="0">
                <a:solidFill>
                  <a:prstClr val="black"/>
                </a:solidFill>
                <a:latin typeface="Calibri" panose="020F0502020204030204"/>
              </a:rPr>
              <a:t>Six Top Tips</a:t>
            </a:r>
          </a:p>
          <a:p>
            <a:endParaRPr lang="en-GB" dirty="0">
              <a:solidFill>
                <a:prstClr val="black"/>
              </a:solidFill>
              <a:latin typeface="Calibri" panose="020F0502020204030204"/>
            </a:endParaRPr>
          </a:p>
          <a:p>
            <a:pPr marL="342900" indent="-342900">
              <a:buFont typeface="+mj-lt"/>
              <a:buAutoNum type="arabicPeriod"/>
            </a:pPr>
            <a:r>
              <a:rPr lang="en-GB" sz="1400" dirty="0">
                <a:solidFill>
                  <a:prstClr val="black"/>
                </a:solidFill>
                <a:latin typeface="Calibri" panose="020F0502020204030204"/>
              </a:rPr>
              <a:t>Do a short </a:t>
            </a:r>
            <a:r>
              <a:rPr lang="en-GB" sz="1400" b="1" dirty="0">
                <a:solidFill>
                  <a:prstClr val="black"/>
                </a:solidFill>
                <a:latin typeface="Calibri" panose="020F0502020204030204"/>
              </a:rPr>
              <a:t>test recording </a:t>
            </a:r>
            <a:r>
              <a:rPr lang="en-GB" sz="1400" dirty="0">
                <a:solidFill>
                  <a:prstClr val="black"/>
                </a:solidFill>
                <a:latin typeface="Calibri" panose="020F0502020204030204"/>
              </a:rPr>
              <a:t>first. You don't want to record for 10 minutes only to find your microphone isn't working!</a:t>
            </a:r>
          </a:p>
          <a:p>
            <a:pPr marL="342900" indent="-342900">
              <a:buFont typeface="+mj-lt"/>
              <a:buAutoNum type="arabicPeriod"/>
            </a:pPr>
            <a:r>
              <a:rPr lang="en-GB" sz="1400" dirty="0">
                <a:solidFill>
                  <a:prstClr val="black"/>
                </a:solidFill>
                <a:latin typeface="Calibri" panose="020F0502020204030204"/>
              </a:rPr>
              <a:t>Find somewhere </a:t>
            </a:r>
            <a:r>
              <a:rPr lang="en-GB" sz="1400" b="1" dirty="0">
                <a:solidFill>
                  <a:prstClr val="black"/>
                </a:solidFill>
                <a:latin typeface="Calibri" panose="020F0502020204030204"/>
              </a:rPr>
              <a:t>quiet</a:t>
            </a:r>
            <a:r>
              <a:rPr lang="en-GB" sz="1400" dirty="0">
                <a:solidFill>
                  <a:prstClr val="black"/>
                </a:solidFill>
                <a:latin typeface="Calibri" panose="020F0502020204030204"/>
              </a:rPr>
              <a:t> to record, and speak as clearly as possible. This will make the information in your voice notes easier to focus on when you listen back.</a:t>
            </a:r>
          </a:p>
          <a:p>
            <a:pPr marL="342900" indent="-342900">
              <a:buFont typeface="+mj-lt"/>
              <a:buAutoNum type="arabicPeriod"/>
            </a:pPr>
            <a:r>
              <a:rPr lang="en-GB" sz="1400" b="1" dirty="0">
                <a:solidFill>
                  <a:prstClr val="black"/>
                </a:solidFill>
                <a:latin typeface="Calibri" panose="020F0502020204030204"/>
              </a:rPr>
              <a:t>Plan</a:t>
            </a:r>
            <a:r>
              <a:rPr lang="en-GB" sz="1400" dirty="0">
                <a:solidFill>
                  <a:prstClr val="black"/>
                </a:solidFill>
                <a:latin typeface="Calibri" panose="020F0502020204030204"/>
              </a:rPr>
              <a:t> what you will say in advance. This will help you to include everything you need to. The act of writing a script for each topic will also boost your memory retention.</a:t>
            </a:r>
          </a:p>
        </p:txBody>
      </p:sp>
      <p:sp>
        <p:nvSpPr>
          <p:cNvPr id="12" name="TextBox 11">
            <a:extLst>
              <a:ext uri="{FF2B5EF4-FFF2-40B4-BE49-F238E27FC236}">
                <a16:creationId xmlns:a16="http://schemas.microsoft.com/office/drawing/2014/main" id="{29D881F7-F886-4BEC-88C0-912BA6744FF8}"/>
              </a:ext>
            </a:extLst>
          </p:cNvPr>
          <p:cNvSpPr txBox="1"/>
          <p:nvPr/>
        </p:nvSpPr>
        <p:spPr>
          <a:xfrm>
            <a:off x="6154736" y="4212180"/>
            <a:ext cx="4295163" cy="2462213"/>
          </a:xfrm>
          <a:prstGeom prst="rect">
            <a:avLst/>
          </a:prstGeom>
          <a:noFill/>
        </p:spPr>
        <p:txBody>
          <a:bodyPr wrap="square" rtlCol="0">
            <a:spAutoFit/>
          </a:bodyPr>
          <a:lstStyle/>
          <a:p>
            <a:pPr marL="342900" indent="-342900">
              <a:buFont typeface="+mj-lt"/>
              <a:buAutoNum type="arabicPeriod" startAt="4"/>
            </a:pPr>
            <a:r>
              <a:rPr lang="en-GB" sz="1400" dirty="0">
                <a:solidFill>
                  <a:prstClr val="black"/>
                </a:solidFill>
                <a:latin typeface="Calibri" panose="020F0502020204030204"/>
              </a:rPr>
              <a:t>When you save your recordings, give them a clear </a:t>
            </a:r>
            <a:r>
              <a:rPr lang="en-GB" sz="1400" b="1" dirty="0">
                <a:solidFill>
                  <a:prstClr val="black"/>
                </a:solidFill>
                <a:latin typeface="Calibri" panose="020F0502020204030204"/>
              </a:rPr>
              <a:t>name</a:t>
            </a:r>
            <a:r>
              <a:rPr lang="en-GB" sz="1400" dirty="0">
                <a:solidFill>
                  <a:prstClr val="black"/>
                </a:solidFill>
                <a:latin typeface="Calibri" panose="020F0502020204030204"/>
              </a:rPr>
              <a:t> so that you can easily find them later on.</a:t>
            </a:r>
          </a:p>
          <a:p>
            <a:pPr marL="342900" indent="-342900">
              <a:buFont typeface="+mj-lt"/>
              <a:buAutoNum type="arabicPeriod" startAt="4"/>
            </a:pPr>
            <a:r>
              <a:rPr lang="en-GB" sz="1400" b="1" dirty="0">
                <a:solidFill>
                  <a:prstClr val="black"/>
                </a:solidFill>
                <a:latin typeface="Calibri" panose="020F0502020204030204"/>
              </a:rPr>
              <a:t>Avoid</a:t>
            </a:r>
            <a:r>
              <a:rPr lang="en-GB" sz="1400" dirty="0">
                <a:solidFill>
                  <a:prstClr val="black"/>
                </a:solidFill>
                <a:latin typeface="Calibri" panose="020F0502020204030204"/>
              </a:rPr>
              <a:t> listening to your notes while you're actively focussing on something else. For example, if you try to play your voice notes in the background while reading through other notes, you won't be able to focus on both pieces of information. </a:t>
            </a:r>
          </a:p>
          <a:p>
            <a:pPr marL="342900" indent="-342900">
              <a:buFont typeface="+mj-lt"/>
              <a:buAutoNum type="arabicPeriod" startAt="4"/>
            </a:pPr>
            <a:r>
              <a:rPr lang="en-GB" sz="1400" dirty="0">
                <a:solidFill>
                  <a:prstClr val="black"/>
                </a:solidFill>
                <a:latin typeface="Calibri" panose="020F0502020204030204"/>
              </a:rPr>
              <a:t>Try to only </a:t>
            </a:r>
            <a:r>
              <a:rPr lang="en-GB" sz="1400" b="1" dirty="0">
                <a:solidFill>
                  <a:prstClr val="black"/>
                </a:solidFill>
                <a:latin typeface="Calibri" panose="020F0502020204030204"/>
              </a:rPr>
              <a:t>cover one topic </a:t>
            </a:r>
            <a:r>
              <a:rPr lang="en-GB" sz="1400" dirty="0">
                <a:solidFill>
                  <a:prstClr val="black"/>
                </a:solidFill>
                <a:latin typeface="Calibri" panose="020F0502020204030204"/>
              </a:rPr>
              <a:t>per recording. This will mean that you won't have to search through a very long recording to find one particular topic when you listen back.</a:t>
            </a:r>
          </a:p>
        </p:txBody>
      </p:sp>
      <p:pic>
        <p:nvPicPr>
          <p:cNvPr id="13" name="Picture 12">
            <a:extLst>
              <a:ext uri="{FF2B5EF4-FFF2-40B4-BE49-F238E27FC236}">
                <a16:creationId xmlns:a16="http://schemas.microsoft.com/office/drawing/2014/main" id="{576E2FFB-6145-4CAF-9046-CC84651CC3FF}"/>
              </a:ext>
            </a:extLst>
          </p:cNvPr>
          <p:cNvPicPr>
            <a:picLocks noChangeAspect="1"/>
          </p:cNvPicPr>
          <p:nvPr/>
        </p:nvPicPr>
        <p:blipFill rotWithShape="1">
          <a:blip r:embed="rId4"/>
          <a:srcRect l="18349" r="18692"/>
          <a:stretch/>
        </p:blipFill>
        <p:spPr>
          <a:xfrm>
            <a:off x="7287236" y="628643"/>
            <a:ext cx="2121652" cy="3369911"/>
          </a:xfrm>
          <a:prstGeom prst="rect">
            <a:avLst/>
          </a:prstGeom>
        </p:spPr>
      </p:pic>
    </p:spTree>
    <p:extLst>
      <p:ext uri="{BB962C8B-B14F-4D97-AF65-F5344CB8AC3E}">
        <p14:creationId xmlns:p14="http://schemas.microsoft.com/office/powerpoint/2010/main" val="35485954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TotalTime>
  <Words>1839</Words>
  <Application>Microsoft Office PowerPoint</Application>
  <PresentationFormat>Widescreen</PresentationFormat>
  <Paragraphs>336</Paragraphs>
  <Slides>21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Aharoni</vt:lpstr>
      <vt:lpstr>Arial</vt:lpstr>
      <vt:lpstr>Calibri</vt:lpstr>
      <vt:lpstr>Calibri Light</vt:lpstr>
      <vt:lpstr>Century Gothic</vt:lpstr>
      <vt:lpstr>Comic Sans MS</vt:lpstr>
      <vt:lpstr>ProximaNova-Bold-9167</vt:lpstr>
      <vt:lpstr>Wingdings 3</vt:lpstr>
      <vt:lpstr>Ion Boardroom</vt:lpstr>
      <vt:lpstr>Office Theme</vt:lpstr>
      <vt:lpstr>S4 Assembly </vt:lpstr>
      <vt:lpstr>S4 Expectations </vt:lpstr>
      <vt:lpstr>PowerPoint Presentation</vt:lpstr>
      <vt:lpstr>How to manage the attainment expectations of S4</vt:lpstr>
      <vt:lpstr>PowerPoint Presentation</vt:lpstr>
      <vt:lpstr>Exploring Different  Revision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Time Calculator</vt:lpstr>
      <vt:lpstr>PowerPoint Presentation</vt:lpstr>
      <vt:lpstr>PowerPoint Presentation</vt:lpstr>
      <vt:lpstr>PowerPoint Presentation</vt:lpstr>
    </vt:vector>
  </TitlesOfParts>
  <Company>Scottish Borders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S5 Assembly </dc:title>
  <dc:creator>Blair, Vicki</dc:creator>
  <cp:lastModifiedBy>Blair, Vicki</cp:lastModifiedBy>
  <cp:revision>1</cp:revision>
  <dcterms:created xsi:type="dcterms:W3CDTF">2023-10-25T08:10:33Z</dcterms:created>
  <dcterms:modified xsi:type="dcterms:W3CDTF">2023-11-02T14:31:44Z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edad31-c0c2-44e8-b26c-75143ee7ed65_Enabled">
    <vt:lpwstr>true</vt:lpwstr>
  </property>
  <property fmtid="{D5CDD505-2E9C-101B-9397-08002B2CF9AE}" pid="3" name="MSIP_Label_9fedad31-c0c2-44e8-b26c-75143ee7ed65_SetDate">
    <vt:lpwstr>2023-10-25T09:00:25Z</vt:lpwstr>
  </property>
  <property fmtid="{D5CDD505-2E9C-101B-9397-08002B2CF9AE}" pid="4" name="MSIP_Label_9fedad31-c0c2-44e8-b26c-75143ee7ed65_Method">
    <vt:lpwstr>Standard</vt:lpwstr>
  </property>
  <property fmtid="{D5CDD505-2E9C-101B-9397-08002B2CF9AE}" pid="5" name="MSIP_Label_9fedad31-c0c2-44e8-b26c-75143ee7ed65_Name">
    <vt:lpwstr>OFFICIAL</vt:lpwstr>
  </property>
  <property fmtid="{D5CDD505-2E9C-101B-9397-08002B2CF9AE}" pid="6" name="MSIP_Label_9fedad31-c0c2-44e8-b26c-75143ee7ed65_SiteId">
    <vt:lpwstr>89ed32a2-9b6b-41db-bb6f-376ec8fcd11d</vt:lpwstr>
  </property>
  <property fmtid="{D5CDD505-2E9C-101B-9397-08002B2CF9AE}" pid="7" name="MSIP_Label_9fedad31-c0c2-44e8-b26c-75143ee7ed65_ActionId">
    <vt:lpwstr>cf1d2837-61ad-42c6-a8db-08882d175451</vt:lpwstr>
  </property>
  <property fmtid="{D5CDD505-2E9C-101B-9397-08002B2CF9AE}" pid="8" name="MSIP_Label_9fedad31-c0c2-44e8-b26c-75143ee7ed65_ContentBits">
    <vt:lpwstr>0</vt:lpwstr>
  </property>
</Properties>
</file>