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95" r:id="rId4"/>
  </p:sldMasterIdLst>
  <p:notesMasterIdLst>
    <p:notesMasterId r:id="rId29"/>
  </p:notesMasterIdLst>
  <p:handoutMasterIdLst>
    <p:handoutMasterId r:id="rId30"/>
  </p:handoutMasterIdLst>
  <p:sldIdLst>
    <p:sldId id="299" r:id="rId5"/>
    <p:sldId id="301" r:id="rId6"/>
    <p:sldId id="322" r:id="rId7"/>
    <p:sldId id="328" r:id="rId8"/>
    <p:sldId id="327" r:id="rId9"/>
    <p:sldId id="330" r:id="rId10"/>
    <p:sldId id="336" r:id="rId11"/>
    <p:sldId id="340" r:id="rId12"/>
    <p:sldId id="338" r:id="rId13"/>
    <p:sldId id="331" r:id="rId14"/>
    <p:sldId id="333" r:id="rId15"/>
    <p:sldId id="332" r:id="rId16"/>
    <p:sldId id="305" r:id="rId17"/>
    <p:sldId id="334" r:id="rId18"/>
    <p:sldId id="344" r:id="rId19"/>
    <p:sldId id="345" r:id="rId20"/>
    <p:sldId id="341" r:id="rId21"/>
    <p:sldId id="342" r:id="rId22"/>
    <p:sldId id="346" r:id="rId23"/>
    <p:sldId id="347" r:id="rId24"/>
    <p:sldId id="307" r:id="rId25"/>
    <p:sldId id="302" r:id="rId26"/>
    <p:sldId id="343" r:id="rId27"/>
    <p:sldId id="337" r:id="rId28"/>
  </p:sldIdLst>
  <p:sldSz cx="9144000" cy="6858000" type="screen4x3"/>
  <p:notesSz cx="6808788" cy="9940925"/>
  <p:defaultTextStyle>
    <a:defPPr>
      <a:defRPr lang="en-GB"/>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0000"/>
    <a:srgbClr val="FFFFD0"/>
    <a:srgbClr val="FF00FF"/>
    <a:srgbClr val="FFFF00"/>
    <a:srgbClr val="008000"/>
    <a:srgbClr val="006600"/>
    <a:srgbClr val="FF66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0231" autoAdjust="0"/>
  </p:normalViewPr>
  <p:slideViewPr>
    <p:cSldViewPr>
      <p:cViewPr varScale="1">
        <p:scale>
          <a:sx n="60" d="100"/>
          <a:sy n="60" d="100"/>
        </p:scale>
        <p:origin x="150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130" y="702"/>
      </p:cViewPr>
      <p:guideLst>
        <p:guide orient="horz" pos="3131"/>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Blair" userId="1138c712-060a-477b-b2c3-bd4611686a39" providerId="ADAL" clId="{B131EE39-2891-4DEE-BA33-63E5360339B9}"/>
    <pc:docChg chg="custSel modSld">
      <pc:chgData name="Miss Blair" userId="1138c712-060a-477b-b2c3-bd4611686a39" providerId="ADAL" clId="{B131EE39-2891-4DEE-BA33-63E5360339B9}" dt="2024-03-08T10:28:55.261" v="0" actId="207"/>
      <pc:docMkLst>
        <pc:docMk/>
      </pc:docMkLst>
      <pc:sldChg chg="modSp mod">
        <pc:chgData name="Miss Blair" userId="1138c712-060a-477b-b2c3-bd4611686a39" providerId="ADAL" clId="{B131EE39-2891-4DEE-BA33-63E5360339B9}" dt="2024-03-08T10:28:55.261" v="0" actId="207"/>
        <pc:sldMkLst>
          <pc:docMk/>
          <pc:sldMk cId="3487355855" sldId="305"/>
        </pc:sldMkLst>
        <pc:graphicFrameChg chg="modGraphic">
          <ac:chgData name="Miss Blair" userId="1138c712-060a-477b-b2c3-bd4611686a39" providerId="ADAL" clId="{B131EE39-2891-4DEE-BA33-63E5360339B9}" dt="2024-03-08T10:28:55.261" v="0" actId="207"/>
          <ac:graphicFrameMkLst>
            <pc:docMk/>
            <pc:sldMk cId="3487355855" sldId="305"/>
            <ac:graphicFrameMk id="7"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627" cy="497604"/>
          </a:xfrm>
          <a:prstGeom prst="rect">
            <a:avLst/>
          </a:prstGeom>
        </p:spPr>
        <p:txBody>
          <a:bodyPr vert="horz" wrap="square" lIns="91568" tIns="45784" rIns="91568" bIns="45784" numCol="1" anchor="t" anchorCtr="0" compatLnSpc="1">
            <a:prstTxWarp prst="textNoShape">
              <a:avLst/>
            </a:prstTxWarp>
          </a:bodyPr>
          <a:lstStyle>
            <a:lvl1pPr>
              <a:defRPr sz="1200">
                <a:latin typeface="Arial" charset="0"/>
                <a:ea typeface="ＭＳ Ｐゴシック" charset="-128"/>
                <a:cs typeface="+mn-cs"/>
              </a:defRPr>
            </a:lvl1pPr>
          </a:lstStyle>
          <a:p>
            <a:pPr>
              <a:defRPr/>
            </a:pPr>
            <a:endParaRPr lang="en-US"/>
          </a:p>
        </p:txBody>
      </p:sp>
      <p:sp>
        <p:nvSpPr>
          <p:cNvPr id="3" name="Date Placeholder 2"/>
          <p:cNvSpPr>
            <a:spLocks noGrp="1"/>
          </p:cNvSpPr>
          <p:nvPr>
            <p:ph type="dt" sz="quarter" idx="1"/>
          </p:nvPr>
        </p:nvSpPr>
        <p:spPr>
          <a:xfrm>
            <a:off x="3857573" y="0"/>
            <a:ext cx="2949627" cy="497604"/>
          </a:xfrm>
          <a:prstGeom prst="rect">
            <a:avLst/>
          </a:prstGeom>
        </p:spPr>
        <p:txBody>
          <a:bodyPr vert="horz" wrap="square" lIns="91568" tIns="45784" rIns="91568" bIns="45784" numCol="1" anchor="t" anchorCtr="0" compatLnSpc="1">
            <a:prstTxWarp prst="textNoShape">
              <a:avLst/>
            </a:prstTxWarp>
          </a:bodyPr>
          <a:lstStyle>
            <a:lvl1pPr algn="r">
              <a:defRPr sz="1200">
                <a:latin typeface="Arial" charset="0"/>
                <a:ea typeface="ＭＳ Ｐゴシック" charset="-128"/>
                <a:cs typeface="+mn-cs"/>
              </a:defRPr>
            </a:lvl1pPr>
          </a:lstStyle>
          <a:p>
            <a:pPr>
              <a:defRPr/>
            </a:pPr>
            <a:fld id="{70272383-B1DA-437B-B1DB-F9FC2BE6CB50}" type="datetime1">
              <a:rPr lang="en-GB"/>
              <a:pPr>
                <a:defRPr/>
              </a:pPr>
              <a:t>08/03/2024</a:t>
            </a:fld>
            <a:endParaRPr lang="en-GB" dirty="0"/>
          </a:p>
        </p:txBody>
      </p:sp>
      <p:sp>
        <p:nvSpPr>
          <p:cNvPr id="4" name="Footer Placeholder 3"/>
          <p:cNvSpPr>
            <a:spLocks noGrp="1"/>
          </p:cNvSpPr>
          <p:nvPr>
            <p:ph type="ftr" sz="quarter" idx="2"/>
          </p:nvPr>
        </p:nvSpPr>
        <p:spPr>
          <a:xfrm>
            <a:off x="2" y="9441733"/>
            <a:ext cx="2949627" cy="497603"/>
          </a:xfrm>
          <a:prstGeom prst="rect">
            <a:avLst/>
          </a:prstGeom>
        </p:spPr>
        <p:txBody>
          <a:bodyPr vert="horz" wrap="square" lIns="91568" tIns="45784" rIns="91568" bIns="45784" numCol="1" anchor="b" anchorCtr="0" compatLnSpc="1">
            <a:prstTxWarp prst="textNoShape">
              <a:avLst/>
            </a:prstTxWarp>
          </a:bodyPr>
          <a:lstStyle>
            <a:lvl1pPr>
              <a:defRPr sz="1200">
                <a:latin typeface="Arial" charset="0"/>
                <a:ea typeface="ＭＳ Ｐゴシック" charset="-128"/>
                <a:cs typeface="+mn-cs"/>
              </a:defRPr>
            </a:lvl1pPr>
          </a:lstStyle>
          <a:p>
            <a:pPr>
              <a:defRPr/>
            </a:pPr>
            <a:endParaRPr lang="en-US"/>
          </a:p>
        </p:txBody>
      </p:sp>
      <p:sp>
        <p:nvSpPr>
          <p:cNvPr id="5" name="Slide Number Placeholder 4"/>
          <p:cNvSpPr>
            <a:spLocks noGrp="1"/>
          </p:cNvSpPr>
          <p:nvPr>
            <p:ph type="sldNum" sz="quarter" idx="3"/>
          </p:nvPr>
        </p:nvSpPr>
        <p:spPr>
          <a:xfrm>
            <a:off x="3857573" y="9441733"/>
            <a:ext cx="2949627" cy="497603"/>
          </a:xfrm>
          <a:prstGeom prst="rect">
            <a:avLst/>
          </a:prstGeom>
        </p:spPr>
        <p:txBody>
          <a:bodyPr vert="horz" wrap="square" lIns="91568" tIns="45784" rIns="91568" bIns="45784" numCol="1" anchor="b" anchorCtr="0" compatLnSpc="1">
            <a:prstTxWarp prst="textNoShape">
              <a:avLst/>
            </a:prstTxWarp>
          </a:bodyPr>
          <a:lstStyle>
            <a:lvl1pPr algn="r">
              <a:defRPr sz="1200">
                <a:latin typeface="Arial" charset="0"/>
                <a:ea typeface="ＭＳ Ｐゴシック" charset="-128"/>
                <a:cs typeface="+mn-cs"/>
              </a:defRPr>
            </a:lvl1pPr>
          </a:lstStyle>
          <a:p>
            <a:pPr>
              <a:defRPr/>
            </a:pPr>
            <a:fld id="{79B4C8BF-8710-435E-80CB-E479687B7A49}" type="slidenum">
              <a:rPr lang="en-GB"/>
              <a:pPr>
                <a:defRPr/>
              </a:pPr>
              <a:t>‹#›</a:t>
            </a:fld>
            <a:endParaRPr lang="en-GB" dirty="0"/>
          </a:p>
        </p:txBody>
      </p:sp>
    </p:spTree>
    <p:extLst>
      <p:ext uri="{BB962C8B-B14F-4D97-AF65-F5344CB8AC3E}">
        <p14:creationId xmlns:p14="http://schemas.microsoft.com/office/powerpoint/2010/main" val="4208278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627" cy="497604"/>
          </a:xfrm>
          <a:prstGeom prst="rect">
            <a:avLst/>
          </a:prstGeom>
        </p:spPr>
        <p:txBody>
          <a:bodyPr vert="horz" lIns="91568" tIns="45784" rIns="91568" bIns="45784" rtlCol="0"/>
          <a:lstStyle>
            <a:lvl1pPr algn="l">
              <a:defRPr sz="1200">
                <a:latin typeface="Arial" charset="0"/>
                <a:ea typeface="ＭＳ Ｐゴシック" charset="-128"/>
                <a:cs typeface="+mn-cs"/>
              </a:defRPr>
            </a:lvl1pPr>
          </a:lstStyle>
          <a:p>
            <a:pPr>
              <a:defRPr/>
            </a:pPr>
            <a:endParaRPr lang="en-GB"/>
          </a:p>
        </p:txBody>
      </p:sp>
      <p:sp>
        <p:nvSpPr>
          <p:cNvPr id="3" name="Date Placeholder 2"/>
          <p:cNvSpPr>
            <a:spLocks noGrp="1"/>
          </p:cNvSpPr>
          <p:nvPr>
            <p:ph type="dt" idx="1"/>
          </p:nvPr>
        </p:nvSpPr>
        <p:spPr>
          <a:xfrm>
            <a:off x="3857573" y="0"/>
            <a:ext cx="2949627" cy="497604"/>
          </a:xfrm>
          <a:prstGeom prst="rect">
            <a:avLst/>
          </a:prstGeom>
        </p:spPr>
        <p:txBody>
          <a:bodyPr vert="horz" lIns="91568" tIns="45784" rIns="91568" bIns="45784" rtlCol="0"/>
          <a:lstStyle>
            <a:lvl1pPr algn="r">
              <a:defRPr sz="1200">
                <a:latin typeface="Arial" charset="0"/>
                <a:ea typeface="ＭＳ Ｐゴシック" charset="-128"/>
                <a:cs typeface="+mn-cs"/>
              </a:defRPr>
            </a:lvl1pPr>
          </a:lstStyle>
          <a:p>
            <a:pPr>
              <a:defRPr/>
            </a:pPr>
            <a:fld id="{7C543404-AF5B-4683-9C0D-5947B60C52B7}" type="datetimeFigureOut">
              <a:rPr lang="en-US"/>
              <a:pPr>
                <a:defRPr/>
              </a:pPr>
              <a:t>3/8/2024</a:t>
            </a:fld>
            <a:endParaRPr lang="en-GB" dirty="0"/>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1568" tIns="45784" rIns="91568" bIns="45784" rtlCol="0" anchor="ctr"/>
          <a:lstStyle/>
          <a:p>
            <a:pPr lvl="0"/>
            <a:endParaRPr lang="en-GB" noProof="0" dirty="0"/>
          </a:p>
        </p:txBody>
      </p:sp>
      <p:sp>
        <p:nvSpPr>
          <p:cNvPr id="5" name="Notes Placeholder 4"/>
          <p:cNvSpPr>
            <a:spLocks noGrp="1"/>
          </p:cNvSpPr>
          <p:nvPr>
            <p:ph type="body" sz="quarter" idx="3"/>
          </p:nvPr>
        </p:nvSpPr>
        <p:spPr>
          <a:xfrm>
            <a:off x="680563" y="4721663"/>
            <a:ext cx="5447666" cy="4473654"/>
          </a:xfrm>
          <a:prstGeom prst="rect">
            <a:avLst/>
          </a:prstGeom>
        </p:spPr>
        <p:txBody>
          <a:bodyPr vert="horz" lIns="91568" tIns="45784" rIns="91568" bIns="4578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2" y="9441733"/>
            <a:ext cx="2949627" cy="497603"/>
          </a:xfrm>
          <a:prstGeom prst="rect">
            <a:avLst/>
          </a:prstGeom>
        </p:spPr>
        <p:txBody>
          <a:bodyPr vert="horz" lIns="91568" tIns="45784" rIns="91568" bIns="45784" rtlCol="0" anchor="b"/>
          <a:lstStyle>
            <a:lvl1pPr algn="l">
              <a:defRPr sz="1200">
                <a:latin typeface="Arial" charset="0"/>
                <a:ea typeface="ＭＳ Ｐゴシック" charset="-128"/>
                <a:cs typeface="+mn-cs"/>
              </a:defRPr>
            </a:lvl1pPr>
          </a:lstStyle>
          <a:p>
            <a:pPr>
              <a:defRPr/>
            </a:pPr>
            <a:endParaRPr lang="en-GB"/>
          </a:p>
        </p:txBody>
      </p:sp>
      <p:sp>
        <p:nvSpPr>
          <p:cNvPr id="7" name="Slide Number Placeholder 6"/>
          <p:cNvSpPr>
            <a:spLocks noGrp="1"/>
          </p:cNvSpPr>
          <p:nvPr>
            <p:ph type="sldNum" sz="quarter" idx="5"/>
          </p:nvPr>
        </p:nvSpPr>
        <p:spPr>
          <a:xfrm>
            <a:off x="3857573" y="9441733"/>
            <a:ext cx="2949627" cy="497603"/>
          </a:xfrm>
          <a:prstGeom prst="rect">
            <a:avLst/>
          </a:prstGeom>
        </p:spPr>
        <p:txBody>
          <a:bodyPr vert="horz" lIns="91568" tIns="45784" rIns="91568" bIns="45784" rtlCol="0" anchor="b"/>
          <a:lstStyle>
            <a:lvl1pPr algn="r">
              <a:defRPr sz="1200">
                <a:latin typeface="Arial" charset="0"/>
                <a:ea typeface="ＭＳ Ｐゴシック" charset="-128"/>
                <a:cs typeface="+mn-cs"/>
              </a:defRPr>
            </a:lvl1pPr>
          </a:lstStyle>
          <a:p>
            <a:pPr>
              <a:defRPr/>
            </a:pPr>
            <a:fld id="{2416EE85-FB93-4789-A258-E686020CA3D7}" type="slidenum">
              <a:rPr lang="en-GB"/>
              <a:pPr>
                <a:defRPr/>
              </a:pPr>
              <a:t>‹#›</a:t>
            </a:fld>
            <a:endParaRPr lang="en-GB" dirty="0"/>
          </a:p>
        </p:txBody>
      </p:sp>
    </p:spTree>
    <p:extLst>
      <p:ext uri="{BB962C8B-B14F-4D97-AF65-F5344CB8AC3E}">
        <p14:creationId xmlns:p14="http://schemas.microsoft.com/office/powerpoint/2010/main" val="3020817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1</a:t>
            </a:fld>
            <a:endParaRPr lang="en-GB" dirty="0"/>
          </a:p>
        </p:txBody>
      </p:sp>
    </p:spTree>
    <p:extLst>
      <p:ext uri="{BB962C8B-B14F-4D97-AF65-F5344CB8AC3E}">
        <p14:creationId xmlns:p14="http://schemas.microsoft.com/office/powerpoint/2010/main" val="2903042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11</a:t>
            </a:fld>
            <a:endParaRPr lang="en-GB" dirty="0"/>
          </a:p>
        </p:txBody>
      </p:sp>
    </p:spTree>
    <p:extLst>
      <p:ext uri="{BB962C8B-B14F-4D97-AF65-F5344CB8AC3E}">
        <p14:creationId xmlns:p14="http://schemas.microsoft.com/office/powerpoint/2010/main" val="1801303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12</a:t>
            </a:fld>
            <a:endParaRPr lang="en-GB" dirty="0"/>
          </a:p>
        </p:txBody>
      </p:sp>
    </p:spTree>
    <p:extLst>
      <p:ext uri="{BB962C8B-B14F-4D97-AF65-F5344CB8AC3E}">
        <p14:creationId xmlns:p14="http://schemas.microsoft.com/office/powerpoint/2010/main" val="957356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13</a:t>
            </a:fld>
            <a:endParaRPr lang="en-GB" dirty="0"/>
          </a:p>
        </p:txBody>
      </p:sp>
    </p:spTree>
    <p:extLst>
      <p:ext uri="{BB962C8B-B14F-4D97-AF65-F5344CB8AC3E}">
        <p14:creationId xmlns:p14="http://schemas.microsoft.com/office/powerpoint/2010/main" val="3417027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14</a:t>
            </a:fld>
            <a:endParaRPr lang="en-GB" dirty="0"/>
          </a:p>
        </p:txBody>
      </p:sp>
    </p:spTree>
    <p:extLst>
      <p:ext uri="{BB962C8B-B14F-4D97-AF65-F5344CB8AC3E}">
        <p14:creationId xmlns:p14="http://schemas.microsoft.com/office/powerpoint/2010/main" val="4152922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416EE85-FB93-4789-A258-E686020CA3D7}" type="slidenum">
              <a:rPr lang="en-GB" smtClean="0"/>
              <a:pPr>
                <a:defRPr/>
              </a:pPr>
              <a:t>15</a:t>
            </a:fld>
            <a:endParaRPr lang="en-GB" dirty="0"/>
          </a:p>
        </p:txBody>
      </p:sp>
    </p:spTree>
    <p:extLst>
      <p:ext uri="{BB962C8B-B14F-4D97-AF65-F5344CB8AC3E}">
        <p14:creationId xmlns:p14="http://schemas.microsoft.com/office/powerpoint/2010/main" val="3957159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17</a:t>
            </a:fld>
            <a:endParaRPr lang="en-GB" dirty="0"/>
          </a:p>
        </p:txBody>
      </p:sp>
    </p:spTree>
    <p:extLst>
      <p:ext uri="{BB962C8B-B14F-4D97-AF65-F5344CB8AC3E}">
        <p14:creationId xmlns:p14="http://schemas.microsoft.com/office/powerpoint/2010/main" val="3140609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baseline="0" dirty="0"/>
              <a:t>If you successfully complete a Schools Academy programme that is directly related to one of our full-time courses (such as Hairdressing), and have satisfactory references, you will be offered a place on a related full-time course at Borders College the following year.</a:t>
            </a:r>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solidFill>
                  <a:prstClr val="black"/>
                </a:solidFill>
              </a:rPr>
              <a:pPr>
                <a:defRPr/>
              </a:pPr>
              <a:t>18</a:t>
            </a:fld>
            <a:endParaRPr lang="en-GB" dirty="0">
              <a:solidFill>
                <a:prstClr val="black"/>
              </a:solidFill>
            </a:endParaRPr>
          </a:p>
        </p:txBody>
      </p:sp>
    </p:spTree>
    <p:extLst>
      <p:ext uri="{BB962C8B-B14F-4D97-AF65-F5344CB8AC3E}">
        <p14:creationId xmlns:p14="http://schemas.microsoft.com/office/powerpoint/2010/main" val="718282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a:t>
            </a:r>
            <a:r>
              <a:rPr lang="en-GB" baseline="0" dirty="0"/>
              <a:t> well as the information from tonight…</a:t>
            </a:r>
            <a:endParaRPr lang="en-GB" dirty="0"/>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21</a:t>
            </a:fld>
            <a:endParaRPr lang="en-GB" dirty="0"/>
          </a:p>
        </p:txBody>
      </p:sp>
    </p:spTree>
    <p:extLst>
      <p:ext uri="{BB962C8B-B14F-4D97-AF65-F5344CB8AC3E}">
        <p14:creationId xmlns:p14="http://schemas.microsoft.com/office/powerpoint/2010/main" val="3417027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22</a:t>
            </a:fld>
            <a:endParaRPr lang="en-GB" dirty="0"/>
          </a:p>
        </p:txBody>
      </p:sp>
    </p:spTree>
    <p:extLst>
      <p:ext uri="{BB962C8B-B14F-4D97-AF65-F5344CB8AC3E}">
        <p14:creationId xmlns:p14="http://schemas.microsoft.com/office/powerpoint/2010/main" val="968711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24</a:t>
            </a:fld>
            <a:endParaRPr lang="en-GB" dirty="0"/>
          </a:p>
        </p:txBody>
      </p:sp>
    </p:spTree>
    <p:extLst>
      <p:ext uri="{BB962C8B-B14F-4D97-AF65-F5344CB8AC3E}">
        <p14:creationId xmlns:p14="http://schemas.microsoft.com/office/powerpoint/2010/main" val="1762736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2</a:t>
            </a:fld>
            <a:endParaRPr lang="en-GB" dirty="0"/>
          </a:p>
        </p:txBody>
      </p:sp>
    </p:spTree>
    <p:extLst>
      <p:ext uri="{BB962C8B-B14F-4D97-AF65-F5344CB8AC3E}">
        <p14:creationId xmlns:p14="http://schemas.microsoft.com/office/powerpoint/2010/main" val="3417027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3</a:t>
            </a:fld>
            <a:endParaRPr lang="en-GB" dirty="0"/>
          </a:p>
        </p:txBody>
      </p:sp>
    </p:spTree>
    <p:extLst>
      <p:ext uri="{BB962C8B-B14F-4D97-AF65-F5344CB8AC3E}">
        <p14:creationId xmlns:p14="http://schemas.microsoft.com/office/powerpoint/2010/main" val="3239725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4</a:t>
            </a:fld>
            <a:endParaRPr lang="en-GB" dirty="0"/>
          </a:p>
        </p:txBody>
      </p:sp>
    </p:spTree>
    <p:extLst>
      <p:ext uri="{BB962C8B-B14F-4D97-AF65-F5344CB8AC3E}">
        <p14:creationId xmlns:p14="http://schemas.microsoft.com/office/powerpoint/2010/main" val="560805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5</a:t>
            </a:fld>
            <a:endParaRPr lang="en-GB" dirty="0"/>
          </a:p>
        </p:txBody>
      </p:sp>
    </p:spTree>
    <p:extLst>
      <p:ext uri="{BB962C8B-B14F-4D97-AF65-F5344CB8AC3E}">
        <p14:creationId xmlns:p14="http://schemas.microsoft.com/office/powerpoint/2010/main" val="3512446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6</a:t>
            </a:fld>
            <a:endParaRPr lang="en-GB" dirty="0"/>
          </a:p>
        </p:txBody>
      </p:sp>
    </p:spTree>
    <p:extLst>
      <p:ext uri="{BB962C8B-B14F-4D97-AF65-F5344CB8AC3E}">
        <p14:creationId xmlns:p14="http://schemas.microsoft.com/office/powerpoint/2010/main" val="950413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7</a:t>
            </a:fld>
            <a:endParaRPr lang="en-GB" dirty="0"/>
          </a:p>
        </p:txBody>
      </p:sp>
    </p:spTree>
    <p:extLst>
      <p:ext uri="{BB962C8B-B14F-4D97-AF65-F5344CB8AC3E}">
        <p14:creationId xmlns:p14="http://schemas.microsoft.com/office/powerpoint/2010/main" val="1489417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9</a:t>
            </a:fld>
            <a:endParaRPr lang="en-GB" dirty="0"/>
          </a:p>
        </p:txBody>
      </p:sp>
    </p:spTree>
    <p:extLst>
      <p:ext uri="{BB962C8B-B14F-4D97-AF65-F5344CB8AC3E}">
        <p14:creationId xmlns:p14="http://schemas.microsoft.com/office/powerpoint/2010/main" val="3487325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10</a:t>
            </a:fld>
            <a:endParaRPr lang="en-GB" dirty="0"/>
          </a:p>
        </p:txBody>
      </p:sp>
    </p:spTree>
    <p:extLst>
      <p:ext uri="{BB962C8B-B14F-4D97-AF65-F5344CB8AC3E}">
        <p14:creationId xmlns:p14="http://schemas.microsoft.com/office/powerpoint/2010/main" val="287582390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8CF7C674-21FB-46A0-8B16-519320A036F4}" type="datetime1">
              <a:rPr lang="en-GB" smtClean="0"/>
              <a:pPr>
                <a:defRPr/>
              </a:pPr>
              <a:t>08/03/2024</a:t>
            </a:fld>
            <a:endParaRPr lang="en-GB" dirty="0"/>
          </a:p>
        </p:txBody>
      </p:sp>
      <p:sp>
        <p:nvSpPr>
          <p:cNvPr id="5" name="Footer Placeholder 4"/>
          <p:cNvSpPr>
            <a:spLocks noGrp="1"/>
          </p:cNvSpPr>
          <p:nvPr>
            <p:ph type="ftr" sz="quarter" idx="11"/>
          </p:nvPr>
        </p:nvSpPr>
        <p:spPr>
          <a:xfrm>
            <a:off x="812805" y="6272785"/>
            <a:ext cx="4745736" cy="365125"/>
          </a:xfrm>
        </p:spPr>
        <p:txBody>
          <a:bodyPr/>
          <a:lstStyle/>
          <a:p>
            <a:pPr>
              <a:defRPr/>
            </a:pPr>
            <a:endParaRPr lang="en-GB"/>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pPr>
              <a:defRPr/>
            </a:pPr>
            <a:fld id="{26A9CE77-37C7-4370-8B02-655F6BAA20D3}" type="slidenum">
              <a:rPr lang="en-GB" smtClean="0"/>
              <a:pPr>
                <a:defRPr/>
              </a:pPr>
              <a:t>‹#›</a:t>
            </a:fld>
            <a:endParaRPr lang="en-GB" dirty="0"/>
          </a:p>
        </p:txBody>
      </p:sp>
    </p:spTree>
    <p:extLst>
      <p:ext uri="{BB962C8B-B14F-4D97-AF65-F5344CB8AC3E}">
        <p14:creationId xmlns:p14="http://schemas.microsoft.com/office/powerpoint/2010/main" val="3035660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3A1B7F17-A7B0-4E6A-83DD-0D09EFC7C533}" type="datetime1">
              <a:rPr lang="en-GB" smtClean="0"/>
              <a:pPr>
                <a:defRPr/>
              </a:pPr>
              <a:t>08/03/2024</a:t>
            </a:fld>
            <a:endParaRPr lang="en-GB" dirty="0"/>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5DD9E99C-7D30-4B48-A4F2-789E5173FC4B}" type="slidenum">
              <a:rPr lang="en-GB" smtClean="0"/>
              <a:pPr>
                <a:defRPr/>
              </a:pPr>
              <a:t>‹#›</a:t>
            </a:fld>
            <a:endParaRPr lang="en-GB" dirty="0"/>
          </a:p>
        </p:txBody>
      </p:sp>
    </p:spTree>
    <p:extLst>
      <p:ext uri="{BB962C8B-B14F-4D97-AF65-F5344CB8AC3E}">
        <p14:creationId xmlns:p14="http://schemas.microsoft.com/office/powerpoint/2010/main" val="4062816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68CB6408-BED5-4DC7-87F9-318B223E27C7}" type="datetime1">
              <a:rPr lang="en-GB" smtClean="0"/>
              <a:pPr>
                <a:defRPr/>
              </a:pPr>
              <a:t>08/03/2024</a:t>
            </a:fld>
            <a:endParaRPr lang="en-GB" dirty="0"/>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9BF4F245-0040-409A-80AD-979BD7A07424}" type="slidenum">
              <a:rPr lang="en-GB" smtClean="0"/>
              <a:pPr>
                <a:defRPr/>
              </a:pPr>
              <a:t>‹#›</a:t>
            </a:fld>
            <a:endParaRPr lang="en-GB" dirty="0"/>
          </a:p>
        </p:txBody>
      </p:sp>
    </p:spTree>
    <p:extLst>
      <p:ext uri="{BB962C8B-B14F-4D97-AF65-F5344CB8AC3E}">
        <p14:creationId xmlns:p14="http://schemas.microsoft.com/office/powerpoint/2010/main" val="139185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7F479985-519F-405C-B4B4-B074AE64356F}" type="datetime1">
              <a:rPr lang="en-GB" smtClean="0"/>
              <a:pPr>
                <a:defRPr/>
              </a:pPr>
              <a:t>08/03/2024</a:t>
            </a:fld>
            <a:endParaRPr lang="en-GB" dirty="0"/>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53A52F1D-B34C-4431-91AA-C6BD66AE083C}" type="slidenum">
              <a:rPr lang="en-GB" smtClean="0"/>
              <a:pPr>
                <a:defRPr/>
              </a:pPr>
              <a:t>‹#›</a:t>
            </a:fld>
            <a:endParaRPr lang="en-GB" dirty="0"/>
          </a:p>
        </p:txBody>
      </p:sp>
    </p:spTree>
    <p:extLst>
      <p:ext uri="{BB962C8B-B14F-4D97-AF65-F5344CB8AC3E}">
        <p14:creationId xmlns:p14="http://schemas.microsoft.com/office/powerpoint/2010/main" val="1192922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fld id="{4E2534CD-161E-40D6-919E-83618E0A4AB9}" type="datetime1">
              <a:rPr lang="en-GB" smtClean="0"/>
              <a:pPr>
                <a:defRPr/>
              </a:pPr>
              <a:t>08/03/2024</a:t>
            </a:fld>
            <a:endParaRPr lang="en-GB"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en-GB"/>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a:defRPr/>
            </a:pPr>
            <a:fld id="{418EFD5F-923C-4645-BFBC-342EF8C10FB7}" type="slidenum">
              <a:rPr lang="en-GB" smtClean="0"/>
              <a:pPr>
                <a:defRPr/>
              </a:pPr>
              <a:t>‹#›</a:t>
            </a:fld>
            <a:endParaRPr lang="en-GB" dirty="0"/>
          </a:p>
        </p:txBody>
      </p:sp>
    </p:spTree>
    <p:extLst>
      <p:ext uri="{BB962C8B-B14F-4D97-AF65-F5344CB8AC3E}">
        <p14:creationId xmlns:p14="http://schemas.microsoft.com/office/powerpoint/2010/main" val="1916600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E88DC242-12CB-4301-A429-7C43EA568E41}" type="datetime1">
              <a:rPr lang="en-GB" smtClean="0"/>
              <a:pPr>
                <a:defRPr/>
              </a:pPr>
              <a:t>08/03/2024</a:t>
            </a:fld>
            <a:endParaRPr lang="en-GB" dirty="0"/>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0503EE1E-ECD2-41E3-8BE9-BF0A3FF80076}" type="slidenum">
              <a:rPr lang="en-GB" smtClean="0"/>
              <a:pPr>
                <a:defRPr/>
              </a:pPr>
              <a:t>‹#›</a:t>
            </a:fld>
            <a:endParaRPr lang="en-GB" dirty="0"/>
          </a:p>
        </p:txBody>
      </p:sp>
    </p:spTree>
    <p:extLst>
      <p:ext uri="{BB962C8B-B14F-4D97-AF65-F5344CB8AC3E}">
        <p14:creationId xmlns:p14="http://schemas.microsoft.com/office/powerpoint/2010/main" val="350681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C974012A-5E70-4B9D-BCEB-89A39109B649}" type="datetime1">
              <a:rPr lang="en-GB" smtClean="0"/>
              <a:pPr>
                <a:defRPr/>
              </a:pPr>
              <a:t>08/03/2024</a:t>
            </a:fld>
            <a:endParaRPr lang="en-GB" dirty="0"/>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0DA73794-476A-46D0-A2E2-5F9238C9F55C}" type="slidenum">
              <a:rPr lang="en-GB" smtClean="0"/>
              <a:pPr>
                <a:defRPr/>
              </a:pPr>
              <a:t>‹#›</a:t>
            </a:fld>
            <a:endParaRPr lang="en-GB" dirty="0"/>
          </a:p>
        </p:txBody>
      </p:sp>
    </p:spTree>
    <p:extLst>
      <p:ext uri="{BB962C8B-B14F-4D97-AF65-F5344CB8AC3E}">
        <p14:creationId xmlns:p14="http://schemas.microsoft.com/office/powerpoint/2010/main" val="1970881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fld id="{7C3D281B-2F38-4B3E-963B-E770BD9F2250}" type="datetime1">
              <a:rPr lang="en-GB" smtClean="0"/>
              <a:pPr>
                <a:defRPr/>
              </a:pPr>
              <a:t>08/03/2024</a:t>
            </a:fld>
            <a:endParaRPr lang="en-GB"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GB"/>
          </a:p>
        </p:txBody>
      </p:sp>
      <p:sp>
        <p:nvSpPr>
          <p:cNvPr id="5" name="Slide Number Placeholder 4"/>
          <p:cNvSpPr>
            <a:spLocks noGrp="1"/>
          </p:cNvSpPr>
          <p:nvPr>
            <p:ph type="sldNum" sz="quarter" idx="12"/>
          </p:nvPr>
        </p:nvSpPr>
        <p:spPr/>
        <p:txBody>
          <a:bodyPr/>
          <a:lstStyle/>
          <a:p>
            <a:pPr>
              <a:defRPr/>
            </a:pPr>
            <a:fld id="{B0BF112F-6019-42FD-B9F5-86A917BE8E89}" type="slidenum">
              <a:rPr lang="en-GB" smtClean="0"/>
              <a:pPr>
                <a:defRPr/>
              </a:pPr>
              <a:t>‹#›</a:t>
            </a:fld>
            <a:endParaRPr lang="en-GB" dirty="0"/>
          </a:p>
        </p:txBody>
      </p:sp>
    </p:spTree>
    <p:extLst>
      <p:ext uri="{BB962C8B-B14F-4D97-AF65-F5344CB8AC3E}">
        <p14:creationId xmlns:p14="http://schemas.microsoft.com/office/powerpoint/2010/main" val="2708317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92DACB6-3741-4405-BD33-04622E6A8490}" type="datetime1">
              <a:rPr lang="en-GB" smtClean="0"/>
              <a:pPr>
                <a:defRPr/>
              </a:pPr>
              <a:t>08/03/2024</a:t>
            </a:fld>
            <a:endParaRPr lang="en-GB" dirty="0"/>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11D9C2A6-639B-465B-99E1-CA9E4C0F0BE9}" type="slidenum">
              <a:rPr lang="en-GB" smtClean="0"/>
              <a:pPr>
                <a:defRPr/>
              </a:pPr>
              <a:t>‹#›</a:t>
            </a:fld>
            <a:endParaRPr lang="en-GB" dirty="0"/>
          </a:p>
        </p:txBody>
      </p:sp>
    </p:spTree>
    <p:extLst>
      <p:ext uri="{BB962C8B-B14F-4D97-AF65-F5344CB8AC3E}">
        <p14:creationId xmlns:p14="http://schemas.microsoft.com/office/powerpoint/2010/main" val="380138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defRPr/>
            </a:pPr>
            <a:fld id="{220A962F-5A81-4D96-9995-13E378C112C4}" type="datetime1">
              <a:rPr lang="en-GB" smtClean="0"/>
              <a:pPr>
                <a:defRPr/>
              </a:pPr>
              <a:t>08/03/2024</a:t>
            </a:fld>
            <a:endParaRPr lang="en-GB" dirty="0"/>
          </a:p>
        </p:txBody>
      </p:sp>
      <p:sp>
        <p:nvSpPr>
          <p:cNvPr id="10" name="Footer Placeholder 9"/>
          <p:cNvSpPr>
            <a:spLocks noGrp="1"/>
          </p:cNvSpPr>
          <p:nvPr>
            <p:ph type="ftr" sz="quarter" idx="11"/>
          </p:nvPr>
        </p:nvSpPr>
        <p:spPr/>
        <p:txBody>
          <a:bodyPr/>
          <a:lstStyle/>
          <a:p>
            <a:pPr>
              <a:defRPr/>
            </a:pPr>
            <a:endParaRPr lang="en-GB"/>
          </a:p>
        </p:txBody>
      </p:sp>
      <p:sp>
        <p:nvSpPr>
          <p:cNvPr id="11" name="Slide Number Placeholder 10"/>
          <p:cNvSpPr>
            <a:spLocks noGrp="1"/>
          </p:cNvSpPr>
          <p:nvPr>
            <p:ph type="sldNum" sz="quarter" idx="12"/>
          </p:nvPr>
        </p:nvSpPr>
        <p:spPr/>
        <p:txBody>
          <a:bodyPr/>
          <a:lstStyle/>
          <a:p>
            <a:pPr>
              <a:defRPr/>
            </a:pPr>
            <a:fld id="{6D56B761-9D44-4634-8B63-EB68A4734656}" type="slidenum">
              <a:rPr lang="en-GB" smtClean="0"/>
              <a:pPr>
                <a:defRPr/>
              </a:pPr>
              <a:t>‹#›</a:t>
            </a:fld>
            <a:endParaRPr lang="en-GB" dirty="0"/>
          </a:p>
        </p:txBody>
      </p:sp>
    </p:spTree>
    <p:extLst>
      <p:ext uri="{BB962C8B-B14F-4D97-AF65-F5344CB8AC3E}">
        <p14:creationId xmlns:p14="http://schemas.microsoft.com/office/powerpoint/2010/main" val="414966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defRPr/>
            </a:pPr>
            <a:fld id="{DB2AFCDA-97C7-4573-8DAC-5C5CBD09AE69}" type="datetime1">
              <a:rPr lang="en-GB" smtClean="0"/>
              <a:pPr>
                <a:defRPr/>
              </a:pPr>
              <a:t>08/03/2024</a:t>
            </a:fld>
            <a:endParaRPr lang="en-GB" dirty="0"/>
          </a:p>
        </p:txBody>
      </p:sp>
      <p:sp>
        <p:nvSpPr>
          <p:cNvPr id="10" name="Slide Number Placeholder 9"/>
          <p:cNvSpPr>
            <a:spLocks noGrp="1"/>
          </p:cNvSpPr>
          <p:nvPr>
            <p:ph type="sldNum" sz="quarter" idx="12"/>
          </p:nvPr>
        </p:nvSpPr>
        <p:spPr/>
        <p:txBody>
          <a:bodyPr/>
          <a:lstStyle/>
          <a:p>
            <a:pPr>
              <a:defRPr/>
            </a:pPr>
            <a:fld id="{202BD872-4744-4449-B530-457F85109BC2}" type="slidenum">
              <a:rPr lang="en-GB" smtClean="0"/>
              <a:pPr>
                <a:defRPr/>
              </a:pPr>
              <a:t>‹#›</a:t>
            </a:fld>
            <a:endParaRPr lang="en-GB" dirty="0"/>
          </a:p>
        </p:txBody>
      </p:sp>
    </p:spTree>
    <p:extLst>
      <p:ext uri="{BB962C8B-B14F-4D97-AF65-F5344CB8AC3E}">
        <p14:creationId xmlns:p14="http://schemas.microsoft.com/office/powerpoint/2010/main" val="3926085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251F38EA-B09F-4C97-9264-D1353869D1EA}" type="datetimeFigureOut">
              <a:rPr lang="en-US" dirty="0"/>
              <a:t>3/8/2024</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136677879"/>
      </p:ext>
    </p:extLst>
  </p:cSld>
  <p:clrMap bg1="lt1" tx1="dk1" bg2="lt2" tx2="dk2" accent1="accent1" accent2="accent2" accent3="accent3" accent4="accent4" accent5="accent5" accent6="accent6" hlink="hlink" folHlink="folHlink"/>
  <p:sldLayoutIdLst>
    <p:sldLayoutId id="2147484796" r:id="rId1"/>
    <p:sldLayoutId id="2147484797" r:id="rId2"/>
    <p:sldLayoutId id="2147484798" r:id="rId3"/>
    <p:sldLayoutId id="2147484799" r:id="rId4"/>
    <p:sldLayoutId id="2147484800" r:id="rId5"/>
    <p:sldLayoutId id="2147484801" r:id="rId6"/>
    <p:sldLayoutId id="2147484802" r:id="rId7"/>
    <p:sldLayoutId id="2147484803" r:id="rId8"/>
    <p:sldLayoutId id="2147484804" r:id="rId9"/>
    <p:sldLayoutId id="2147484805" r:id="rId10"/>
    <p:sldLayoutId id="2147484806"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borderscollege.ac.uk/schools-academy"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scqf.org.uk/about-the-framework/interactive-framewor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yworldofwork.co.uk/my-career-options/where-can-subject-choices-take-you" TargetMode="External"/><Relationship Id="rId7" Type="http://schemas.openxmlformats.org/officeDocument/2006/relationships/hyperlink" Target="https://www.planitplus.net/Schools/CareerPathway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myworldofwork.co.uk/my-career-options/job-categories" TargetMode="External"/><Relationship Id="rId5" Type="http://schemas.openxmlformats.org/officeDocument/2006/relationships/hyperlink" Target="https://www.myworldofwork.co.uk/tools/subject-choices" TargetMode="External"/><Relationship Id="rId4" Type="http://schemas.openxmlformats.org/officeDocument/2006/relationships/hyperlink" Target="https://www.myworldofwork.co.uk/my-career-options/how-choose-school-subjec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88640"/>
            <a:ext cx="8424936" cy="2952328"/>
          </a:xfrm>
        </p:spPr>
        <p:txBody>
          <a:bodyPr>
            <a:normAutofit/>
          </a:bodyPr>
          <a:lstStyle/>
          <a:p>
            <a:pPr algn="ctr"/>
            <a:r>
              <a:rPr lang="en-GB" sz="4800" b="1" cap="none" dirty="0">
                <a:latin typeface="+mn-lt"/>
                <a:cs typeface="Arial" panose="020B0604020202020204" pitchFamily="34" charset="0"/>
              </a:rPr>
              <a:t>SENIOR PHASE </a:t>
            </a:r>
            <a:r>
              <a:rPr lang="en-GB" sz="4800" b="1" dirty="0">
                <a:latin typeface="+mn-lt"/>
                <a:cs typeface="Arial" panose="020B0604020202020204" pitchFamily="34" charset="0"/>
              </a:rPr>
              <a:t>Pathways </a:t>
            </a:r>
            <a:br>
              <a:rPr lang="en-GB" sz="4800" b="1" dirty="0">
                <a:latin typeface="+mn-lt"/>
                <a:cs typeface="Arial" panose="020B0604020202020204" pitchFamily="34" charset="0"/>
              </a:rPr>
            </a:br>
            <a:br>
              <a:rPr lang="en-GB" sz="4800" dirty="0">
                <a:latin typeface="+mn-lt"/>
                <a:cs typeface="Arial" panose="020B0604020202020204" pitchFamily="34" charset="0"/>
              </a:rPr>
            </a:br>
            <a:r>
              <a:rPr lang="en-GB" sz="4800" dirty="0">
                <a:latin typeface="+mn-lt"/>
                <a:cs typeface="Arial" panose="020B0604020202020204" pitchFamily="34" charset="0"/>
              </a:rPr>
              <a:t>2024-2025</a:t>
            </a:r>
            <a:endParaRPr lang="en-GB" sz="4800" cap="none" dirty="0">
              <a:latin typeface="+mn-lt"/>
              <a:cs typeface="Arial" panose="020B0604020202020204" pitchFamily="34" charset="0"/>
            </a:endParaRPr>
          </a:p>
        </p:txBody>
      </p:sp>
      <p:sp>
        <p:nvSpPr>
          <p:cNvPr id="6" name="Title 1"/>
          <p:cNvSpPr txBox="1">
            <a:spLocks/>
          </p:cNvSpPr>
          <p:nvPr/>
        </p:nvSpPr>
        <p:spPr>
          <a:xfrm>
            <a:off x="721804" y="4955477"/>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fontAlgn="auto">
              <a:spcAft>
                <a:spcPts val="0"/>
              </a:spcAft>
            </a:pPr>
            <a:r>
              <a:rPr lang="en-GB" sz="3200" cap="none" dirty="0">
                <a:latin typeface="+mn-lt"/>
              </a:rPr>
              <a:t>To enable every student to achieve their unique and magnificent potential.</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7844" y="3284984"/>
            <a:ext cx="2880320" cy="1920214"/>
          </a:xfrm>
          <a:prstGeom prst="rect">
            <a:avLst/>
          </a:prstGeom>
        </p:spPr>
      </p:pic>
    </p:spTree>
    <p:extLst>
      <p:ext uri="{BB962C8B-B14F-4D97-AF65-F5344CB8AC3E}">
        <p14:creationId xmlns:p14="http://schemas.microsoft.com/office/powerpoint/2010/main" val="2027642561"/>
      </p:ext>
    </p:extLst>
  </p:cSld>
  <p:clrMapOvr>
    <a:masterClrMapping/>
  </p:clrMapOvr>
  <mc:AlternateContent xmlns:mc="http://schemas.openxmlformats.org/markup-compatibility/2006" xmlns:p14="http://schemas.microsoft.com/office/powerpoint/2010/main">
    <mc:Choice Requires="p14">
      <p:transition spd="slow" p14:dur="2000" advTm="20438"/>
    </mc:Choice>
    <mc:Fallback xmlns="">
      <p:transition spd="slow" advTm="2043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20" y="0"/>
            <a:ext cx="8706152" cy="625164"/>
            <a:chOff x="1493" y="0"/>
            <a:chExt cx="11608202" cy="833552"/>
          </a:xfrm>
        </p:grpSpPr>
        <p:sp>
          <p:nvSpPr>
            <p:cNvPr id="4" name="TextBox 3"/>
            <p:cNvSpPr txBox="1"/>
            <p:nvPr/>
          </p:nvSpPr>
          <p:spPr>
            <a:xfrm>
              <a:off x="11158" y="0"/>
              <a:ext cx="11598537" cy="697627"/>
            </a:xfrm>
            <a:prstGeom prst="rect">
              <a:avLst/>
            </a:prstGeom>
            <a:noFill/>
          </p:spPr>
          <p:txBody>
            <a:bodyPr wrap="square" rtlCol="0" anchor="ctr">
              <a:spAutoFit/>
            </a:bodyPr>
            <a:lstStyle/>
            <a:p>
              <a:r>
                <a:rPr lang="en-US" sz="2800" dirty="0">
                  <a:latin typeface="Arial" panose="020B0604020202020204" pitchFamily="34" charset="0"/>
                  <a:cs typeface="Arial" panose="020B0604020202020204" pitchFamily="34" charset="0"/>
                </a:rPr>
                <a:t>Animals, Land and Environment - Gamekeeper</a:t>
              </a:r>
            </a:p>
          </p:txBody>
        </p:sp>
        <p:sp>
          <p:nvSpPr>
            <p:cNvPr id="7" name="Rectangle 6"/>
            <p:cNvSpPr/>
            <p:nvPr userDrawn="1"/>
          </p:nvSpPr>
          <p:spPr>
            <a:xfrm>
              <a:off x="1493" y="805164"/>
              <a:ext cx="4203202" cy="28388"/>
            </a:xfrm>
            <a:prstGeom prst="rect">
              <a:avLst/>
            </a:prstGeom>
            <a:solidFill>
              <a:srgbClr val="015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350" dirty="0">
                <a:solidFill>
                  <a:prstClr val="white"/>
                </a:solidFill>
                <a:latin typeface="Arial" panose="020B0604020202020204" pitchFamily="34" charset="0"/>
                <a:cs typeface="Arial" panose="020B0604020202020204" pitchFamily="34" charset="0"/>
              </a:endParaRPr>
            </a:p>
          </p:txBody>
        </p:sp>
      </p:grpSp>
      <p:grpSp>
        <p:nvGrpSpPr>
          <p:cNvPr id="8" name="Group 7"/>
          <p:cNvGrpSpPr/>
          <p:nvPr/>
        </p:nvGrpSpPr>
        <p:grpSpPr>
          <a:xfrm>
            <a:off x="361827" y="628124"/>
            <a:ext cx="7905535" cy="5962162"/>
            <a:chOff x="361827" y="517284"/>
            <a:chExt cx="7905535" cy="5962162"/>
          </a:xfrm>
        </p:grpSpPr>
        <p:sp>
          <p:nvSpPr>
            <p:cNvPr id="65" name="TextBox 64"/>
            <p:cNvSpPr txBox="1"/>
            <p:nvPr/>
          </p:nvSpPr>
          <p:spPr>
            <a:xfrm>
              <a:off x="361827" y="584328"/>
              <a:ext cx="1877836" cy="307777"/>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Primary Education</a:t>
              </a:r>
            </a:p>
          </p:txBody>
        </p:sp>
        <p:sp>
          <p:nvSpPr>
            <p:cNvPr id="63" name="TextBox 62"/>
            <p:cNvSpPr txBox="1"/>
            <p:nvPr/>
          </p:nvSpPr>
          <p:spPr>
            <a:xfrm>
              <a:off x="3623253" y="517284"/>
              <a:ext cx="3142178" cy="307777"/>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S1 – S3 Broad General Education</a:t>
              </a:r>
            </a:p>
          </p:txBody>
        </p:sp>
        <p:grpSp>
          <p:nvGrpSpPr>
            <p:cNvPr id="48" name="Group 47"/>
            <p:cNvGrpSpPr/>
            <p:nvPr/>
          </p:nvGrpSpPr>
          <p:grpSpPr>
            <a:xfrm>
              <a:off x="1411783" y="3509630"/>
              <a:ext cx="2375180" cy="1389772"/>
              <a:chOff x="2713734" y="5613319"/>
              <a:chExt cx="3166908" cy="1853029"/>
            </a:xfrm>
          </p:grpSpPr>
          <p:sp>
            <p:nvSpPr>
              <p:cNvPr id="61" name="TextBox 60"/>
              <p:cNvSpPr txBox="1"/>
              <p:nvPr/>
            </p:nvSpPr>
            <p:spPr>
              <a:xfrm>
                <a:off x="2911674" y="5613319"/>
                <a:ext cx="2961529" cy="410369"/>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S5</a:t>
                </a:r>
              </a:p>
            </p:txBody>
          </p:sp>
          <p:sp>
            <p:nvSpPr>
              <p:cNvPr id="62" name="TextBox 61"/>
              <p:cNvSpPr txBox="1"/>
              <p:nvPr/>
            </p:nvSpPr>
            <p:spPr>
              <a:xfrm>
                <a:off x="2713734" y="5989021"/>
                <a:ext cx="3166908" cy="1477327"/>
              </a:xfrm>
              <a:prstGeom prst="rect">
                <a:avLst/>
              </a:prstGeom>
              <a:noFill/>
            </p:spPr>
            <p:txBody>
              <a:bodyPr wrap="square" rtlCol="0" anchor="ctr">
                <a:spAutoFit/>
              </a:bodyPr>
              <a:lstStyle/>
              <a:p>
                <a:pPr marL="171450" indent="-171450" defTabSz="514350">
                  <a:buFont typeface="Arial" panose="020B0604020202020204" pitchFamily="34" charset="0"/>
                  <a:buChar char="•"/>
                  <a:defRPr/>
                </a:pPr>
                <a:r>
                  <a:rPr lang="en-US" sz="1100" dirty="0">
                    <a:latin typeface="Arial" panose="020B0604020202020204" pitchFamily="34" charset="0"/>
                    <a:cs typeface="Arial" panose="020B0604020202020204" pitchFamily="34" charset="0"/>
                  </a:rPr>
                  <a:t>Higher (English; </a:t>
                </a:r>
                <a:r>
                  <a:rPr lang="en-US" sz="1100" dirty="0" err="1">
                    <a:latin typeface="Arial" panose="020B0604020202020204" pitchFamily="34" charset="0"/>
                    <a:cs typeface="Arial" panose="020B0604020202020204" pitchFamily="34" charset="0"/>
                  </a:rPr>
                  <a:t>Maths</a:t>
                </a:r>
                <a:r>
                  <a:rPr lang="en-US" sz="1100" dirty="0">
                    <a:latin typeface="Arial" panose="020B0604020202020204" pitchFamily="34" charset="0"/>
                    <a:cs typeface="Arial" panose="020B0604020202020204" pitchFamily="34" charset="0"/>
                  </a:rPr>
                  <a:t>; Geography; Technologies; Business Studies)</a:t>
                </a:r>
              </a:p>
              <a:p>
                <a:pPr defTabSz="514350">
                  <a:defRPr/>
                </a:pPr>
                <a:r>
                  <a:rPr lang="en-US" sz="1100" dirty="0">
                    <a:latin typeface="Arial" panose="020B0604020202020204" pitchFamily="34" charset="0"/>
                    <a:cs typeface="Arial" panose="020B0604020202020204" pitchFamily="34" charset="0"/>
                  </a:rPr>
                  <a:t>OR</a:t>
                </a:r>
              </a:p>
              <a:p>
                <a:pPr marL="171450" indent="-171450" defTabSz="514350">
                  <a:buFont typeface="Arial" panose="020B0604020202020204" pitchFamily="34" charset="0"/>
                  <a:buChar char="•"/>
                  <a:defRPr/>
                </a:pPr>
                <a:r>
                  <a:rPr lang="en-US" sz="1100" dirty="0">
                    <a:latin typeface="Arial" panose="020B0604020202020204" pitchFamily="34" charset="0"/>
                    <a:cs typeface="Arial" panose="020B0604020202020204" pitchFamily="34" charset="0"/>
                  </a:rPr>
                  <a:t>College – </a:t>
                </a:r>
                <a:r>
                  <a:rPr lang="en-US" sz="1100" dirty="0" err="1">
                    <a:latin typeface="Arial" panose="020B0604020202020204" pitchFamily="34" charset="0"/>
                    <a:cs typeface="Arial" panose="020B0604020202020204" pitchFamily="34" charset="0"/>
                  </a:rPr>
                  <a:t>Gamekeeping</a:t>
                </a:r>
                <a:r>
                  <a:rPr lang="en-US" sz="1100" dirty="0">
                    <a:latin typeface="Arial" panose="020B0604020202020204" pitchFamily="34" charset="0"/>
                    <a:cs typeface="Arial" panose="020B0604020202020204" pitchFamily="34" charset="0"/>
                  </a:rPr>
                  <a:t> NC (SCQF Level 6)</a:t>
                </a:r>
              </a:p>
            </p:txBody>
          </p:sp>
        </p:grpSp>
        <p:grpSp>
          <p:nvGrpSpPr>
            <p:cNvPr id="50" name="Group 49"/>
            <p:cNvGrpSpPr/>
            <p:nvPr/>
          </p:nvGrpSpPr>
          <p:grpSpPr>
            <a:xfrm>
              <a:off x="487033" y="5558429"/>
              <a:ext cx="7780329" cy="921017"/>
              <a:chOff x="1692646" y="5574242"/>
              <a:chExt cx="10373773" cy="1228029"/>
            </a:xfrm>
          </p:grpSpPr>
          <p:sp>
            <p:nvSpPr>
              <p:cNvPr id="57" name="TextBox 56"/>
              <p:cNvSpPr txBox="1"/>
              <p:nvPr/>
            </p:nvSpPr>
            <p:spPr>
              <a:xfrm>
                <a:off x="1692646" y="5574242"/>
                <a:ext cx="1786264" cy="410372"/>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Skills</a:t>
                </a:r>
              </a:p>
            </p:txBody>
          </p:sp>
          <p:sp>
            <p:nvSpPr>
              <p:cNvPr id="58" name="TextBox 57"/>
              <p:cNvSpPr txBox="1"/>
              <p:nvPr/>
            </p:nvSpPr>
            <p:spPr>
              <a:xfrm>
                <a:off x="2170981" y="6002049"/>
                <a:ext cx="9895438" cy="800222"/>
              </a:xfrm>
              <a:prstGeom prst="rect">
                <a:avLst/>
              </a:prstGeom>
              <a:noFill/>
            </p:spPr>
            <p:txBody>
              <a:bodyPr wrap="square" rtlCol="0" anchor="ctr">
                <a:spAutoFit/>
              </a:bodyPr>
              <a:lstStyle/>
              <a:p>
                <a:pPr defTabSz="514350">
                  <a:defRPr/>
                </a:pPr>
                <a:r>
                  <a:rPr lang="en-GB" sz="1100" dirty="0">
                    <a:latin typeface="Arial" panose="020B0604020202020204" pitchFamily="34" charset="0"/>
                    <a:cs typeface="Arial" panose="020B0604020202020204" pitchFamily="34" charset="0"/>
                  </a:rPr>
                  <a:t>Resilience	Positive attitude		Taking responsibility	Taking initiative		Developing a plan</a:t>
                </a:r>
              </a:p>
              <a:p>
                <a:pPr defTabSz="514350">
                  <a:defRPr/>
                </a:pPr>
                <a:endParaRPr lang="en-GB" sz="1100" dirty="0">
                  <a:latin typeface="Arial" panose="020B0604020202020204" pitchFamily="34" charset="0"/>
                  <a:cs typeface="Arial" panose="020B0604020202020204" pitchFamily="34" charset="0"/>
                </a:endParaRPr>
              </a:p>
              <a:p>
                <a:pPr defTabSz="514350">
                  <a:defRPr/>
                </a:pPr>
                <a:r>
                  <a:rPr lang="en-GB" sz="1100" dirty="0">
                    <a:latin typeface="Arial" panose="020B0604020202020204" pitchFamily="34" charset="0"/>
                    <a:cs typeface="Arial" panose="020B0604020202020204" pitchFamily="34" charset="0"/>
                  </a:rPr>
                  <a:t>Attention to detail	Listening	Verbal communication	Written communication		Cooperating</a:t>
                </a:r>
                <a:endParaRPr lang="en-US" sz="1100" dirty="0">
                  <a:latin typeface="Arial" panose="020B0604020202020204" pitchFamily="34" charset="0"/>
                  <a:cs typeface="Arial" panose="020B0604020202020204" pitchFamily="34" charset="0"/>
                </a:endParaRPr>
              </a:p>
            </p:txBody>
          </p:sp>
        </p:grpSp>
        <p:grpSp>
          <p:nvGrpSpPr>
            <p:cNvPr id="51" name="Group 50"/>
            <p:cNvGrpSpPr/>
            <p:nvPr/>
          </p:nvGrpSpPr>
          <p:grpSpPr>
            <a:xfrm>
              <a:off x="2678087" y="1537642"/>
              <a:ext cx="3066950" cy="1210295"/>
              <a:chOff x="4130712" y="220229"/>
              <a:chExt cx="4089267" cy="1613727"/>
            </a:xfrm>
          </p:grpSpPr>
          <p:sp>
            <p:nvSpPr>
              <p:cNvPr id="55" name="TextBox 54"/>
              <p:cNvSpPr txBox="1"/>
              <p:nvPr/>
            </p:nvSpPr>
            <p:spPr>
              <a:xfrm>
                <a:off x="4429037" y="220229"/>
                <a:ext cx="3749496" cy="410369"/>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S4</a:t>
                </a:r>
              </a:p>
            </p:txBody>
          </p:sp>
          <p:sp>
            <p:nvSpPr>
              <p:cNvPr id="56" name="TextBox 55"/>
              <p:cNvSpPr txBox="1"/>
              <p:nvPr/>
            </p:nvSpPr>
            <p:spPr>
              <a:xfrm>
                <a:off x="4130712" y="582330"/>
                <a:ext cx="4089267" cy="1251626"/>
              </a:xfrm>
              <a:prstGeom prst="rect">
                <a:avLst/>
              </a:prstGeom>
              <a:noFill/>
            </p:spPr>
            <p:txBody>
              <a:bodyPr wrap="square" rtlCol="0" anchor="ctr">
                <a:spAutoFit/>
              </a:bodyPr>
              <a:lstStyle/>
              <a:p>
                <a:pPr marL="171450" indent="-171450" defTabSz="514350">
                  <a:buFont typeface="Arial" panose="020B0604020202020204" pitchFamily="34" charset="0"/>
                  <a:buChar char="•"/>
                  <a:defRPr/>
                </a:pPr>
                <a:r>
                  <a:rPr lang="en-GB" sz="1100" dirty="0">
                    <a:latin typeface="Arial" panose="020B0604020202020204" pitchFamily="34" charset="0"/>
                    <a:cs typeface="Arial" panose="020B0604020202020204" pitchFamily="34" charset="0"/>
                  </a:rPr>
                  <a:t>N4/N5 (English; Maths; Sciences; Geography; Technologies; Business Studies</a:t>
                </a:r>
              </a:p>
              <a:p>
                <a:pPr marL="171450" indent="-171450" defTabSz="514350">
                  <a:buFont typeface="Arial" panose="020B0604020202020204" pitchFamily="34" charset="0"/>
                  <a:buChar char="•"/>
                  <a:defRPr/>
                </a:pPr>
                <a:r>
                  <a:rPr lang="en-US" sz="1100" dirty="0">
                    <a:latin typeface="Arial" panose="020B0604020202020204" pitchFamily="34" charset="0"/>
                    <a:cs typeface="Arial" panose="020B0604020202020204" pitchFamily="34" charset="0"/>
                  </a:rPr>
                  <a:t>College – </a:t>
                </a:r>
                <a:r>
                  <a:rPr lang="en-US" sz="1100" dirty="0" err="1">
                    <a:latin typeface="Arial" panose="020B0604020202020204" pitchFamily="34" charset="0"/>
                    <a:cs typeface="Arial" panose="020B0604020202020204" pitchFamily="34" charset="0"/>
                  </a:rPr>
                  <a:t>Gamekeeping</a:t>
                </a:r>
                <a:r>
                  <a:rPr lang="en-US" sz="1100" dirty="0">
                    <a:latin typeface="Arial" panose="020B0604020202020204" pitchFamily="34" charset="0"/>
                    <a:cs typeface="Arial" panose="020B0604020202020204" pitchFamily="34" charset="0"/>
                  </a:rPr>
                  <a:t> Modern Apprenticeship (SCQF Level 5)</a:t>
                </a:r>
              </a:p>
            </p:txBody>
          </p:sp>
        </p:grpSp>
      </p:grpSp>
      <p:grpSp>
        <p:nvGrpSpPr>
          <p:cNvPr id="157" name="Group 156"/>
          <p:cNvGrpSpPr/>
          <p:nvPr/>
        </p:nvGrpSpPr>
        <p:grpSpPr>
          <a:xfrm>
            <a:off x="-11506" y="1112152"/>
            <a:ext cx="9136158" cy="4544040"/>
            <a:chOff x="-14990" y="1922398"/>
            <a:chExt cx="12181544" cy="3558978"/>
          </a:xfrm>
        </p:grpSpPr>
        <p:sp>
          <p:nvSpPr>
            <p:cNvPr id="194" name="Freeform 193"/>
            <p:cNvSpPr/>
            <p:nvPr/>
          </p:nvSpPr>
          <p:spPr>
            <a:xfrm>
              <a:off x="-14288" y="2042710"/>
              <a:ext cx="12180842" cy="3342092"/>
            </a:xfrm>
            <a:custGeom>
              <a:avLst/>
              <a:gdLst>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83"/>
                <a:gd name="connsiteX1" fmla="*/ 8069943 w 12162971"/>
                <a:gd name="connsiteY1" fmla="*/ 0 h 3425383"/>
                <a:gd name="connsiteX2" fmla="*/ 8069943 w 12162971"/>
                <a:gd name="connsiteY2" fmla="*/ 1567543 h 3425383"/>
                <a:gd name="connsiteX3" fmla="*/ 1901371 w 12162971"/>
                <a:gd name="connsiteY3" fmla="*/ 1567543 h 3425383"/>
                <a:gd name="connsiteX4" fmla="*/ 1901371 w 12162971"/>
                <a:gd name="connsiteY4" fmla="*/ 3425372 h 3425383"/>
                <a:gd name="connsiteX5" fmla="*/ 12162971 w 12162971"/>
                <a:gd name="connsiteY5" fmla="*/ 3425372 h 3425383"/>
                <a:gd name="connsiteX0" fmla="*/ 0 w 12162971"/>
                <a:gd name="connsiteY0" fmla="*/ 0 h 3425381"/>
                <a:gd name="connsiteX1" fmla="*/ 8069943 w 12162971"/>
                <a:gd name="connsiteY1" fmla="*/ 0 h 3425381"/>
                <a:gd name="connsiteX2" fmla="*/ 8069943 w 12162971"/>
                <a:gd name="connsiteY2" fmla="*/ 1567543 h 3425381"/>
                <a:gd name="connsiteX3" fmla="*/ 1901371 w 12162971"/>
                <a:gd name="connsiteY3" fmla="*/ 1567543 h 3425381"/>
                <a:gd name="connsiteX4" fmla="*/ 1901371 w 12162971"/>
                <a:gd name="connsiteY4" fmla="*/ 3425372 h 3425381"/>
                <a:gd name="connsiteX5" fmla="*/ 12162971 w 12162971"/>
                <a:gd name="connsiteY5" fmla="*/ 3425372 h 3425381"/>
                <a:gd name="connsiteX0" fmla="*/ 0 w 12162971"/>
                <a:gd name="connsiteY0" fmla="*/ 0 h 3425382"/>
                <a:gd name="connsiteX1" fmla="*/ 8069943 w 12162971"/>
                <a:gd name="connsiteY1" fmla="*/ 0 h 3425382"/>
                <a:gd name="connsiteX2" fmla="*/ 8069943 w 12162971"/>
                <a:gd name="connsiteY2" fmla="*/ 1567543 h 3425382"/>
                <a:gd name="connsiteX3" fmla="*/ 1901371 w 12162971"/>
                <a:gd name="connsiteY3" fmla="*/ 1567543 h 3425382"/>
                <a:gd name="connsiteX4" fmla="*/ 1901371 w 12162971"/>
                <a:gd name="connsiteY4" fmla="*/ 3425372 h 3425382"/>
                <a:gd name="connsiteX5" fmla="*/ 12162971 w 12162971"/>
                <a:gd name="connsiteY5" fmla="*/ 3425372 h 342538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443 h 3425815"/>
                <a:gd name="connsiteX1" fmla="*/ 7976454 w 12162971"/>
                <a:gd name="connsiteY1" fmla="*/ 0 h 3425815"/>
                <a:gd name="connsiteX2" fmla="*/ 8069943 w 12162971"/>
                <a:gd name="connsiteY2" fmla="*/ 443 h 3425815"/>
                <a:gd name="connsiteX3" fmla="*/ 8069943 w 12162971"/>
                <a:gd name="connsiteY3" fmla="*/ 1567986 h 3425815"/>
                <a:gd name="connsiteX4" fmla="*/ 1901371 w 12162971"/>
                <a:gd name="connsiteY4" fmla="*/ 1567986 h 3425815"/>
                <a:gd name="connsiteX5" fmla="*/ 1901371 w 12162971"/>
                <a:gd name="connsiteY5" fmla="*/ 3425815 h 3425815"/>
                <a:gd name="connsiteX6" fmla="*/ 12162971 w 12162971"/>
                <a:gd name="connsiteY6" fmla="*/ 3425815 h 3425815"/>
                <a:gd name="connsiteX0" fmla="*/ 0 w 12162971"/>
                <a:gd name="connsiteY0" fmla="*/ 5653 h 3431025"/>
                <a:gd name="connsiteX1" fmla="*/ 7976454 w 12162971"/>
                <a:gd name="connsiteY1" fmla="*/ 5210 h 3431025"/>
                <a:gd name="connsiteX2" fmla="*/ 8069943 w 12162971"/>
                <a:gd name="connsiteY2" fmla="*/ 5653 h 3431025"/>
                <a:gd name="connsiteX3" fmla="*/ 8069943 w 12162971"/>
                <a:gd name="connsiteY3" fmla="*/ 1573196 h 3431025"/>
                <a:gd name="connsiteX4" fmla="*/ 1901371 w 12162971"/>
                <a:gd name="connsiteY4" fmla="*/ 1573196 h 3431025"/>
                <a:gd name="connsiteX5" fmla="*/ 1901371 w 12162971"/>
                <a:gd name="connsiteY5" fmla="*/ 3431025 h 3431025"/>
                <a:gd name="connsiteX6" fmla="*/ 12162971 w 12162971"/>
                <a:gd name="connsiteY6" fmla="*/ 3431025 h 3431025"/>
                <a:gd name="connsiteX0" fmla="*/ 0 w 12162971"/>
                <a:gd name="connsiteY0" fmla="*/ 645 h 3426017"/>
                <a:gd name="connsiteX1" fmla="*/ 7976454 w 12162971"/>
                <a:gd name="connsiteY1" fmla="*/ 202 h 3426017"/>
                <a:gd name="connsiteX2" fmla="*/ 8069943 w 12162971"/>
                <a:gd name="connsiteY2" fmla="*/ 9934 h 3426017"/>
                <a:gd name="connsiteX3" fmla="*/ 8069943 w 12162971"/>
                <a:gd name="connsiteY3" fmla="*/ 1568188 h 3426017"/>
                <a:gd name="connsiteX4" fmla="*/ 1901371 w 12162971"/>
                <a:gd name="connsiteY4" fmla="*/ 1568188 h 3426017"/>
                <a:gd name="connsiteX5" fmla="*/ 1901371 w 12162971"/>
                <a:gd name="connsiteY5" fmla="*/ 3426017 h 3426017"/>
                <a:gd name="connsiteX6" fmla="*/ 12162971 w 12162971"/>
                <a:gd name="connsiteY6" fmla="*/ 3426017 h 3426017"/>
                <a:gd name="connsiteX0" fmla="*/ 0 w 12162971"/>
                <a:gd name="connsiteY0" fmla="*/ 443 h 3425815"/>
                <a:gd name="connsiteX1" fmla="*/ 7976454 w 12162971"/>
                <a:gd name="connsiteY1" fmla="*/ 0 h 3425815"/>
                <a:gd name="connsiteX2" fmla="*/ 8069943 w 12162971"/>
                <a:gd name="connsiteY2" fmla="*/ 12828 h 3425815"/>
                <a:gd name="connsiteX3" fmla="*/ 8069943 w 12162971"/>
                <a:gd name="connsiteY3" fmla="*/ 1567986 h 3425815"/>
                <a:gd name="connsiteX4" fmla="*/ 1901371 w 12162971"/>
                <a:gd name="connsiteY4" fmla="*/ 1567986 h 3425815"/>
                <a:gd name="connsiteX5" fmla="*/ 1901371 w 12162971"/>
                <a:gd name="connsiteY5" fmla="*/ 3425815 h 3425815"/>
                <a:gd name="connsiteX6" fmla="*/ 12162971 w 12162971"/>
                <a:gd name="connsiteY6" fmla="*/ 3425815 h 3425815"/>
                <a:gd name="connsiteX0" fmla="*/ 0 w 12162971"/>
                <a:gd name="connsiteY0" fmla="*/ 1457 h 3426829"/>
                <a:gd name="connsiteX1" fmla="*/ 7976454 w 12162971"/>
                <a:gd name="connsiteY1" fmla="*/ 1014 h 3426829"/>
                <a:gd name="connsiteX2" fmla="*/ 8069943 w 12162971"/>
                <a:gd name="connsiteY2" fmla="*/ 13842 h 3426829"/>
                <a:gd name="connsiteX3" fmla="*/ 8069943 w 12162971"/>
                <a:gd name="connsiteY3" fmla="*/ 1569000 h 3426829"/>
                <a:gd name="connsiteX4" fmla="*/ 1901371 w 12162971"/>
                <a:gd name="connsiteY4" fmla="*/ 1569000 h 3426829"/>
                <a:gd name="connsiteX5" fmla="*/ 1901371 w 12162971"/>
                <a:gd name="connsiteY5" fmla="*/ 3426829 h 3426829"/>
                <a:gd name="connsiteX6" fmla="*/ 12162971 w 12162971"/>
                <a:gd name="connsiteY6" fmla="*/ 3426829 h 3426829"/>
                <a:gd name="connsiteX0" fmla="*/ 0 w 12162971"/>
                <a:gd name="connsiteY0" fmla="*/ 9289 h 3434661"/>
                <a:gd name="connsiteX1" fmla="*/ 7976454 w 12162971"/>
                <a:gd name="connsiteY1" fmla="*/ 8846 h 3434661"/>
                <a:gd name="connsiteX2" fmla="*/ 8069943 w 12162971"/>
                <a:gd name="connsiteY2" fmla="*/ 21674 h 3434661"/>
                <a:gd name="connsiteX3" fmla="*/ 8069943 w 12162971"/>
                <a:gd name="connsiteY3" fmla="*/ 1576832 h 3434661"/>
                <a:gd name="connsiteX4" fmla="*/ 1901371 w 12162971"/>
                <a:gd name="connsiteY4" fmla="*/ 1576832 h 3434661"/>
                <a:gd name="connsiteX5" fmla="*/ 1901371 w 12162971"/>
                <a:gd name="connsiteY5" fmla="*/ 3434661 h 3434661"/>
                <a:gd name="connsiteX6" fmla="*/ 12162971 w 12162971"/>
                <a:gd name="connsiteY6" fmla="*/ 3434661 h 3434661"/>
                <a:gd name="connsiteX0" fmla="*/ 0 w 12162971"/>
                <a:gd name="connsiteY0" fmla="*/ 1000 h 3426372"/>
                <a:gd name="connsiteX1" fmla="*/ 7976454 w 12162971"/>
                <a:gd name="connsiteY1" fmla="*/ 557 h 3426372"/>
                <a:gd name="connsiteX2" fmla="*/ 8069943 w 12162971"/>
                <a:gd name="connsiteY2" fmla="*/ 13385 h 3426372"/>
                <a:gd name="connsiteX3" fmla="*/ 8069943 w 12162971"/>
                <a:gd name="connsiteY3" fmla="*/ 1568543 h 3426372"/>
                <a:gd name="connsiteX4" fmla="*/ 1901371 w 12162971"/>
                <a:gd name="connsiteY4" fmla="*/ 1568543 h 3426372"/>
                <a:gd name="connsiteX5" fmla="*/ 1901371 w 12162971"/>
                <a:gd name="connsiteY5" fmla="*/ 3426372 h 3426372"/>
                <a:gd name="connsiteX6" fmla="*/ 12162971 w 12162971"/>
                <a:gd name="connsiteY6" fmla="*/ 3426372 h 3426372"/>
                <a:gd name="connsiteX0" fmla="*/ 0 w 12162971"/>
                <a:gd name="connsiteY0" fmla="*/ 7001 h 3432373"/>
                <a:gd name="connsiteX1" fmla="*/ 7949334 w 12162971"/>
                <a:gd name="connsiteY1" fmla="*/ 366 h 3432373"/>
                <a:gd name="connsiteX2" fmla="*/ 8069943 w 12162971"/>
                <a:gd name="connsiteY2" fmla="*/ 19386 h 3432373"/>
                <a:gd name="connsiteX3" fmla="*/ 8069943 w 12162971"/>
                <a:gd name="connsiteY3" fmla="*/ 1574544 h 3432373"/>
                <a:gd name="connsiteX4" fmla="*/ 1901371 w 12162971"/>
                <a:gd name="connsiteY4" fmla="*/ 1574544 h 3432373"/>
                <a:gd name="connsiteX5" fmla="*/ 1901371 w 12162971"/>
                <a:gd name="connsiteY5" fmla="*/ 3432373 h 3432373"/>
                <a:gd name="connsiteX6" fmla="*/ 12162971 w 12162971"/>
                <a:gd name="connsiteY6" fmla="*/ 3432373 h 3432373"/>
                <a:gd name="connsiteX0" fmla="*/ 0 w 12162971"/>
                <a:gd name="connsiteY0" fmla="*/ 3981 h 3429353"/>
                <a:gd name="connsiteX1" fmla="*/ 7940293 w 12162971"/>
                <a:gd name="connsiteY1" fmla="*/ 443 h 3429353"/>
                <a:gd name="connsiteX2" fmla="*/ 8069943 w 12162971"/>
                <a:gd name="connsiteY2" fmla="*/ 16366 h 3429353"/>
                <a:gd name="connsiteX3" fmla="*/ 8069943 w 12162971"/>
                <a:gd name="connsiteY3" fmla="*/ 1571524 h 3429353"/>
                <a:gd name="connsiteX4" fmla="*/ 1901371 w 12162971"/>
                <a:gd name="connsiteY4" fmla="*/ 1571524 h 3429353"/>
                <a:gd name="connsiteX5" fmla="*/ 1901371 w 12162971"/>
                <a:gd name="connsiteY5" fmla="*/ 3429353 h 3429353"/>
                <a:gd name="connsiteX6" fmla="*/ 12162971 w 12162971"/>
                <a:gd name="connsiteY6" fmla="*/ 3429353 h 3429353"/>
                <a:gd name="connsiteX0" fmla="*/ 0 w 12162971"/>
                <a:gd name="connsiteY0" fmla="*/ 4094 h 3429466"/>
                <a:gd name="connsiteX1" fmla="*/ 7940293 w 12162971"/>
                <a:gd name="connsiteY1" fmla="*/ 556 h 3429466"/>
                <a:gd name="connsiteX2" fmla="*/ 8072956 w 12162971"/>
                <a:gd name="connsiteY2" fmla="*/ 13383 h 3429466"/>
                <a:gd name="connsiteX3" fmla="*/ 8069943 w 12162971"/>
                <a:gd name="connsiteY3" fmla="*/ 1571637 h 3429466"/>
                <a:gd name="connsiteX4" fmla="*/ 1901371 w 12162971"/>
                <a:gd name="connsiteY4" fmla="*/ 1571637 h 3429466"/>
                <a:gd name="connsiteX5" fmla="*/ 1901371 w 12162971"/>
                <a:gd name="connsiteY5" fmla="*/ 3429466 h 3429466"/>
                <a:gd name="connsiteX6" fmla="*/ 12162971 w 12162971"/>
                <a:gd name="connsiteY6" fmla="*/ 3429466 h 3429466"/>
                <a:gd name="connsiteX0" fmla="*/ 0 w 12162971"/>
                <a:gd name="connsiteY0" fmla="*/ 4637 h 3430009"/>
                <a:gd name="connsiteX1" fmla="*/ 7940293 w 12162971"/>
                <a:gd name="connsiteY1" fmla="*/ 1099 h 3430009"/>
                <a:gd name="connsiteX2" fmla="*/ 8072956 w 12162971"/>
                <a:gd name="connsiteY2" fmla="*/ 7733 h 3430009"/>
                <a:gd name="connsiteX3" fmla="*/ 8069943 w 12162971"/>
                <a:gd name="connsiteY3" fmla="*/ 1572180 h 3430009"/>
                <a:gd name="connsiteX4" fmla="*/ 1901371 w 12162971"/>
                <a:gd name="connsiteY4" fmla="*/ 1572180 h 3430009"/>
                <a:gd name="connsiteX5" fmla="*/ 1901371 w 12162971"/>
                <a:gd name="connsiteY5" fmla="*/ 3430009 h 3430009"/>
                <a:gd name="connsiteX6" fmla="*/ 12162971 w 12162971"/>
                <a:gd name="connsiteY6" fmla="*/ 3430009 h 3430009"/>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01371 w 12162971"/>
                <a:gd name="connsiteY4" fmla="*/ 1571448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2971" h="3429277">
                  <a:moveTo>
                    <a:pt x="0" y="3905"/>
                  </a:moveTo>
                  <a:lnTo>
                    <a:pt x="7940293" y="367"/>
                  </a:lnTo>
                  <a:cubicBezTo>
                    <a:pt x="7983510" y="-2582"/>
                    <a:pt x="8032753" y="13046"/>
                    <a:pt x="8072956" y="19386"/>
                  </a:cubicBezTo>
                  <a:cubicBezTo>
                    <a:pt x="9117985" y="324186"/>
                    <a:pt x="8795658" y="1585963"/>
                    <a:pt x="8069943" y="1571448"/>
                  </a:cubicBezTo>
                  <a:lnTo>
                    <a:pt x="1922465" y="1565256"/>
                  </a:lnTo>
                  <a:cubicBezTo>
                    <a:pt x="788443" y="1675947"/>
                    <a:pt x="838814" y="3365608"/>
                    <a:pt x="1901371" y="3429277"/>
                  </a:cubicBezTo>
                  <a:lnTo>
                    <a:pt x="12162971" y="3429277"/>
                  </a:lnTo>
                </a:path>
              </a:pathLst>
            </a:custGeom>
            <a:noFill/>
            <a:ln w="4413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nvGrpSpPr>
            <p:cNvPr id="195" name="Group 194"/>
            <p:cNvGrpSpPr/>
            <p:nvPr/>
          </p:nvGrpSpPr>
          <p:grpSpPr>
            <a:xfrm>
              <a:off x="-14990" y="1922398"/>
              <a:ext cx="12180842" cy="3558978"/>
              <a:chOff x="-14990" y="1922398"/>
              <a:chExt cx="12180842" cy="3558978"/>
            </a:xfrm>
          </p:grpSpPr>
          <p:sp>
            <p:nvSpPr>
              <p:cNvPr id="196" name="Freeform 195"/>
              <p:cNvSpPr/>
              <p:nvPr/>
            </p:nvSpPr>
            <p:spPr>
              <a:xfrm>
                <a:off x="-14990" y="2031330"/>
                <a:ext cx="12180842" cy="3342092"/>
              </a:xfrm>
              <a:custGeom>
                <a:avLst/>
                <a:gdLst>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83"/>
                  <a:gd name="connsiteX1" fmla="*/ 8069943 w 12162971"/>
                  <a:gd name="connsiteY1" fmla="*/ 0 h 3425383"/>
                  <a:gd name="connsiteX2" fmla="*/ 8069943 w 12162971"/>
                  <a:gd name="connsiteY2" fmla="*/ 1567543 h 3425383"/>
                  <a:gd name="connsiteX3" fmla="*/ 1901371 w 12162971"/>
                  <a:gd name="connsiteY3" fmla="*/ 1567543 h 3425383"/>
                  <a:gd name="connsiteX4" fmla="*/ 1901371 w 12162971"/>
                  <a:gd name="connsiteY4" fmla="*/ 3425372 h 3425383"/>
                  <a:gd name="connsiteX5" fmla="*/ 12162971 w 12162971"/>
                  <a:gd name="connsiteY5" fmla="*/ 3425372 h 3425383"/>
                  <a:gd name="connsiteX0" fmla="*/ 0 w 12162971"/>
                  <a:gd name="connsiteY0" fmla="*/ 0 h 3425381"/>
                  <a:gd name="connsiteX1" fmla="*/ 8069943 w 12162971"/>
                  <a:gd name="connsiteY1" fmla="*/ 0 h 3425381"/>
                  <a:gd name="connsiteX2" fmla="*/ 8069943 w 12162971"/>
                  <a:gd name="connsiteY2" fmla="*/ 1567543 h 3425381"/>
                  <a:gd name="connsiteX3" fmla="*/ 1901371 w 12162971"/>
                  <a:gd name="connsiteY3" fmla="*/ 1567543 h 3425381"/>
                  <a:gd name="connsiteX4" fmla="*/ 1901371 w 12162971"/>
                  <a:gd name="connsiteY4" fmla="*/ 3425372 h 3425381"/>
                  <a:gd name="connsiteX5" fmla="*/ 12162971 w 12162971"/>
                  <a:gd name="connsiteY5" fmla="*/ 3425372 h 3425381"/>
                  <a:gd name="connsiteX0" fmla="*/ 0 w 12162971"/>
                  <a:gd name="connsiteY0" fmla="*/ 0 h 3425382"/>
                  <a:gd name="connsiteX1" fmla="*/ 8069943 w 12162971"/>
                  <a:gd name="connsiteY1" fmla="*/ 0 h 3425382"/>
                  <a:gd name="connsiteX2" fmla="*/ 8069943 w 12162971"/>
                  <a:gd name="connsiteY2" fmla="*/ 1567543 h 3425382"/>
                  <a:gd name="connsiteX3" fmla="*/ 1901371 w 12162971"/>
                  <a:gd name="connsiteY3" fmla="*/ 1567543 h 3425382"/>
                  <a:gd name="connsiteX4" fmla="*/ 1901371 w 12162971"/>
                  <a:gd name="connsiteY4" fmla="*/ 3425372 h 3425382"/>
                  <a:gd name="connsiteX5" fmla="*/ 12162971 w 12162971"/>
                  <a:gd name="connsiteY5" fmla="*/ 3425372 h 342538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443 h 3425815"/>
                  <a:gd name="connsiteX1" fmla="*/ 7976454 w 12162971"/>
                  <a:gd name="connsiteY1" fmla="*/ 0 h 3425815"/>
                  <a:gd name="connsiteX2" fmla="*/ 8069943 w 12162971"/>
                  <a:gd name="connsiteY2" fmla="*/ 443 h 3425815"/>
                  <a:gd name="connsiteX3" fmla="*/ 8069943 w 12162971"/>
                  <a:gd name="connsiteY3" fmla="*/ 1567986 h 3425815"/>
                  <a:gd name="connsiteX4" fmla="*/ 1901371 w 12162971"/>
                  <a:gd name="connsiteY4" fmla="*/ 1567986 h 3425815"/>
                  <a:gd name="connsiteX5" fmla="*/ 1901371 w 12162971"/>
                  <a:gd name="connsiteY5" fmla="*/ 3425815 h 3425815"/>
                  <a:gd name="connsiteX6" fmla="*/ 12162971 w 12162971"/>
                  <a:gd name="connsiteY6" fmla="*/ 3425815 h 3425815"/>
                  <a:gd name="connsiteX0" fmla="*/ 0 w 12162971"/>
                  <a:gd name="connsiteY0" fmla="*/ 5653 h 3431025"/>
                  <a:gd name="connsiteX1" fmla="*/ 7976454 w 12162971"/>
                  <a:gd name="connsiteY1" fmla="*/ 5210 h 3431025"/>
                  <a:gd name="connsiteX2" fmla="*/ 8069943 w 12162971"/>
                  <a:gd name="connsiteY2" fmla="*/ 5653 h 3431025"/>
                  <a:gd name="connsiteX3" fmla="*/ 8069943 w 12162971"/>
                  <a:gd name="connsiteY3" fmla="*/ 1573196 h 3431025"/>
                  <a:gd name="connsiteX4" fmla="*/ 1901371 w 12162971"/>
                  <a:gd name="connsiteY4" fmla="*/ 1573196 h 3431025"/>
                  <a:gd name="connsiteX5" fmla="*/ 1901371 w 12162971"/>
                  <a:gd name="connsiteY5" fmla="*/ 3431025 h 3431025"/>
                  <a:gd name="connsiteX6" fmla="*/ 12162971 w 12162971"/>
                  <a:gd name="connsiteY6" fmla="*/ 3431025 h 3431025"/>
                  <a:gd name="connsiteX0" fmla="*/ 0 w 12162971"/>
                  <a:gd name="connsiteY0" fmla="*/ 645 h 3426017"/>
                  <a:gd name="connsiteX1" fmla="*/ 7976454 w 12162971"/>
                  <a:gd name="connsiteY1" fmla="*/ 202 h 3426017"/>
                  <a:gd name="connsiteX2" fmla="*/ 8069943 w 12162971"/>
                  <a:gd name="connsiteY2" fmla="*/ 9934 h 3426017"/>
                  <a:gd name="connsiteX3" fmla="*/ 8069943 w 12162971"/>
                  <a:gd name="connsiteY3" fmla="*/ 1568188 h 3426017"/>
                  <a:gd name="connsiteX4" fmla="*/ 1901371 w 12162971"/>
                  <a:gd name="connsiteY4" fmla="*/ 1568188 h 3426017"/>
                  <a:gd name="connsiteX5" fmla="*/ 1901371 w 12162971"/>
                  <a:gd name="connsiteY5" fmla="*/ 3426017 h 3426017"/>
                  <a:gd name="connsiteX6" fmla="*/ 12162971 w 12162971"/>
                  <a:gd name="connsiteY6" fmla="*/ 3426017 h 3426017"/>
                  <a:gd name="connsiteX0" fmla="*/ 0 w 12162971"/>
                  <a:gd name="connsiteY0" fmla="*/ 443 h 3425815"/>
                  <a:gd name="connsiteX1" fmla="*/ 7976454 w 12162971"/>
                  <a:gd name="connsiteY1" fmla="*/ 0 h 3425815"/>
                  <a:gd name="connsiteX2" fmla="*/ 8069943 w 12162971"/>
                  <a:gd name="connsiteY2" fmla="*/ 12828 h 3425815"/>
                  <a:gd name="connsiteX3" fmla="*/ 8069943 w 12162971"/>
                  <a:gd name="connsiteY3" fmla="*/ 1567986 h 3425815"/>
                  <a:gd name="connsiteX4" fmla="*/ 1901371 w 12162971"/>
                  <a:gd name="connsiteY4" fmla="*/ 1567986 h 3425815"/>
                  <a:gd name="connsiteX5" fmla="*/ 1901371 w 12162971"/>
                  <a:gd name="connsiteY5" fmla="*/ 3425815 h 3425815"/>
                  <a:gd name="connsiteX6" fmla="*/ 12162971 w 12162971"/>
                  <a:gd name="connsiteY6" fmla="*/ 3425815 h 3425815"/>
                  <a:gd name="connsiteX0" fmla="*/ 0 w 12162971"/>
                  <a:gd name="connsiteY0" fmla="*/ 1457 h 3426829"/>
                  <a:gd name="connsiteX1" fmla="*/ 7976454 w 12162971"/>
                  <a:gd name="connsiteY1" fmla="*/ 1014 h 3426829"/>
                  <a:gd name="connsiteX2" fmla="*/ 8069943 w 12162971"/>
                  <a:gd name="connsiteY2" fmla="*/ 13842 h 3426829"/>
                  <a:gd name="connsiteX3" fmla="*/ 8069943 w 12162971"/>
                  <a:gd name="connsiteY3" fmla="*/ 1569000 h 3426829"/>
                  <a:gd name="connsiteX4" fmla="*/ 1901371 w 12162971"/>
                  <a:gd name="connsiteY4" fmla="*/ 1569000 h 3426829"/>
                  <a:gd name="connsiteX5" fmla="*/ 1901371 w 12162971"/>
                  <a:gd name="connsiteY5" fmla="*/ 3426829 h 3426829"/>
                  <a:gd name="connsiteX6" fmla="*/ 12162971 w 12162971"/>
                  <a:gd name="connsiteY6" fmla="*/ 3426829 h 3426829"/>
                  <a:gd name="connsiteX0" fmla="*/ 0 w 12162971"/>
                  <a:gd name="connsiteY0" fmla="*/ 9289 h 3434661"/>
                  <a:gd name="connsiteX1" fmla="*/ 7976454 w 12162971"/>
                  <a:gd name="connsiteY1" fmla="*/ 8846 h 3434661"/>
                  <a:gd name="connsiteX2" fmla="*/ 8069943 w 12162971"/>
                  <a:gd name="connsiteY2" fmla="*/ 21674 h 3434661"/>
                  <a:gd name="connsiteX3" fmla="*/ 8069943 w 12162971"/>
                  <a:gd name="connsiteY3" fmla="*/ 1576832 h 3434661"/>
                  <a:gd name="connsiteX4" fmla="*/ 1901371 w 12162971"/>
                  <a:gd name="connsiteY4" fmla="*/ 1576832 h 3434661"/>
                  <a:gd name="connsiteX5" fmla="*/ 1901371 w 12162971"/>
                  <a:gd name="connsiteY5" fmla="*/ 3434661 h 3434661"/>
                  <a:gd name="connsiteX6" fmla="*/ 12162971 w 12162971"/>
                  <a:gd name="connsiteY6" fmla="*/ 3434661 h 3434661"/>
                  <a:gd name="connsiteX0" fmla="*/ 0 w 12162971"/>
                  <a:gd name="connsiteY0" fmla="*/ 1000 h 3426372"/>
                  <a:gd name="connsiteX1" fmla="*/ 7976454 w 12162971"/>
                  <a:gd name="connsiteY1" fmla="*/ 557 h 3426372"/>
                  <a:gd name="connsiteX2" fmla="*/ 8069943 w 12162971"/>
                  <a:gd name="connsiteY2" fmla="*/ 13385 h 3426372"/>
                  <a:gd name="connsiteX3" fmla="*/ 8069943 w 12162971"/>
                  <a:gd name="connsiteY3" fmla="*/ 1568543 h 3426372"/>
                  <a:gd name="connsiteX4" fmla="*/ 1901371 w 12162971"/>
                  <a:gd name="connsiteY4" fmla="*/ 1568543 h 3426372"/>
                  <a:gd name="connsiteX5" fmla="*/ 1901371 w 12162971"/>
                  <a:gd name="connsiteY5" fmla="*/ 3426372 h 3426372"/>
                  <a:gd name="connsiteX6" fmla="*/ 12162971 w 12162971"/>
                  <a:gd name="connsiteY6" fmla="*/ 3426372 h 3426372"/>
                  <a:gd name="connsiteX0" fmla="*/ 0 w 12162971"/>
                  <a:gd name="connsiteY0" fmla="*/ 7001 h 3432373"/>
                  <a:gd name="connsiteX1" fmla="*/ 7949334 w 12162971"/>
                  <a:gd name="connsiteY1" fmla="*/ 366 h 3432373"/>
                  <a:gd name="connsiteX2" fmla="*/ 8069943 w 12162971"/>
                  <a:gd name="connsiteY2" fmla="*/ 19386 h 3432373"/>
                  <a:gd name="connsiteX3" fmla="*/ 8069943 w 12162971"/>
                  <a:gd name="connsiteY3" fmla="*/ 1574544 h 3432373"/>
                  <a:gd name="connsiteX4" fmla="*/ 1901371 w 12162971"/>
                  <a:gd name="connsiteY4" fmla="*/ 1574544 h 3432373"/>
                  <a:gd name="connsiteX5" fmla="*/ 1901371 w 12162971"/>
                  <a:gd name="connsiteY5" fmla="*/ 3432373 h 3432373"/>
                  <a:gd name="connsiteX6" fmla="*/ 12162971 w 12162971"/>
                  <a:gd name="connsiteY6" fmla="*/ 3432373 h 3432373"/>
                  <a:gd name="connsiteX0" fmla="*/ 0 w 12162971"/>
                  <a:gd name="connsiteY0" fmla="*/ 3981 h 3429353"/>
                  <a:gd name="connsiteX1" fmla="*/ 7940293 w 12162971"/>
                  <a:gd name="connsiteY1" fmla="*/ 443 h 3429353"/>
                  <a:gd name="connsiteX2" fmla="*/ 8069943 w 12162971"/>
                  <a:gd name="connsiteY2" fmla="*/ 16366 h 3429353"/>
                  <a:gd name="connsiteX3" fmla="*/ 8069943 w 12162971"/>
                  <a:gd name="connsiteY3" fmla="*/ 1571524 h 3429353"/>
                  <a:gd name="connsiteX4" fmla="*/ 1901371 w 12162971"/>
                  <a:gd name="connsiteY4" fmla="*/ 1571524 h 3429353"/>
                  <a:gd name="connsiteX5" fmla="*/ 1901371 w 12162971"/>
                  <a:gd name="connsiteY5" fmla="*/ 3429353 h 3429353"/>
                  <a:gd name="connsiteX6" fmla="*/ 12162971 w 12162971"/>
                  <a:gd name="connsiteY6" fmla="*/ 3429353 h 3429353"/>
                  <a:gd name="connsiteX0" fmla="*/ 0 w 12162971"/>
                  <a:gd name="connsiteY0" fmla="*/ 4094 h 3429466"/>
                  <a:gd name="connsiteX1" fmla="*/ 7940293 w 12162971"/>
                  <a:gd name="connsiteY1" fmla="*/ 556 h 3429466"/>
                  <a:gd name="connsiteX2" fmla="*/ 8072956 w 12162971"/>
                  <a:gd name="connsiteY2" fmla="*/ 13383 h 3429466"/>
                  <a:gd name="connsiteX3" fmla="*/ 8069943 w 12162971"/>
                  <a:gd name="connsiteY3" fmla="*/ 1571637 h 3429466"/>
                  <a:gd name="connsiteX4" fmla="*/ 1901371 w 12162971"/>
                  <a:gd name="connsiteY4" fmla="*/ 1571637 h 3429466"/>
                  <a:gd name="connsiteX5" fmla="*/ 1901371 w 12162971"/>
                  <a:gd name="connsiteY5" fmla="*/ 3429466 h 3429466"/>
                  <a:gd name="connsiteX6" fmla="*/ 12162971 w 12162971"/>
                  <a:gd name="connsiteY6" fmla="*/ 3429466 h 3429466"/>
                  <a:gd name="connsiteX0" fmla="*/ 0 w 12162971"/>
                  <a:gd name="connsiteY0" fmla="*/ 4637 h 3430009"/>
                  <a:gd name="connsiteX1" fmla="*/ 7940293 w 12162971"/>
                  <a:gd name="connsiteY1" fmla="*/ 1099 h 3430009"/>
                  <a:gd name="connsiteX2" fmla="*/ 8072956 w 12162971"/>
                  <a:gd name="connsiteY2" fmla="*/ 7733 h 3430009"/>
                  <a:gd name="connsiteX3" fmla="*/ 8069943 w 12162971"/>
                  <a:gd name="connsiteY3" fmla="*/ 1572180 h 3430009"/>
                  <a:gd name="connsiteX4" fmla="*/ 1901371 w 12162971"/>
                  <a:gd name="connsiteY4" fmla="*/ 1572180 h 3430009"/>
                  <a:gd name="connsiteX5" fmla="*/ 1901371 w 12162971"/>
                  <a:gd name="connsiteY5" fmla="*/ 3430009 h 3430009"/>
                  <a:gd name="connsiteX6" fmla="*/ 12162971 w 12162971"/>
                  <a:gd name="connsiteY6" fmla="*/ 3430009 h 3430009"/>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01371 w 12162971"/>
                  <a:gd name="connsiteY4" fmla="*/ 1571448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2971" h="3429277">
                    <a:moveTo>
                      <a:pt x="0" y="3905"/>
                    </a:moveTo>
                    <a:lnTo>
                      <a:pt x="7940293" y="367"/>
                    </a:lnTo>
                    <a:cubicBezTo>
                      <a:pt x="7983510" y="-2582"/>
                      <a:pt x="8032753" y="13046"/>
                      <a:pt x="8072956" y="19386"/>
                    </a:cubicBezTo>
                    <a:cubicBezTo>
                      <a:pt x="9117985" y="324186"/>
                      <a:pt x="8795658" y="1585963"/>
                      <a:pt x="8069943" y="1571448"/>
                    </a:cubicBezTo>
                    <a:lnTo>
                      <a:pt x="1922465" y="1565256"/>
                    </a:lnTo>
                    <a:cubicBezTo>
                      <a:pt x="788443" y="1675947"/>
                      <a:pt x="838814" y="3365608"/>
                      <a:pt x="1901371" y="3429277"/>
                    </a:cubicBezTo>
                    <a:lnTo>
                      <a:pt x="12162971" y="3429277"/>
                    </a:lnTo>
                  </a:path>
                </a:pathLst>
              </a:custGeom>
              <a:noFill/>
              <a:ln w="222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nvGrpSpPr>
              <p:cNvPr id="197" name="Group 196"/>
              <p:cNvGrpSpPr/>
              <p:nvPr/>
            </p:nvGrpSpPr>
            <p:grpSpPr>
              <a:xfrm>
                <a:off x="845605" y="1922398"/>
                <a:ext cx="7519855" cy="3558978"/>
                <a:chOff x="845605" y="1922398"/>
                <a:chExt cx="7519855" cy="3558978"/>
              </a:xfrm>
              <a:solidFill>
                <a:schemeClr val="tx2">
                  <a:lumMod val="65000"/>
                  <a:lumOff val="35000"/>
                </a:schemeClr>
              </a:solidFill>
            </p:grpSpPr>
            <p:sp>
              <p:nvSpPr>
                <p:cNvPr id="198" name="Isosceles Triangle 197"/>
                <p:cNvSpPr/>
                <p:nvPr/>
              </p:nvSpPr>
              <p:spPr>
                <a:xfrm rot="5400000">
                  <a:off x="793951" y="1974052"/>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99" name="Isosceles Triangle 198"/>
                <p:cNvSpPr/>
                <p:nvPr/>
              </p:nvSpPr>
              <p:spPr>
                <a:xfrm rot="5400000">
                  <a:off x="4513529" y="1974052"/>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0" name="Isosceles Triangle 199"/>
                <p:cNvSpPr/>
                <p:nvPr/>
              </p:nvSpPr>
              <p:spPr>
                <a:xfrm rot="10800000">
                  <a:off x="959881" y="4392865"/>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1" name="Isosceles Triangle 200"/>
                <p:cNvSpPr/>
                <p:nvPr/>
              </p:nvSpPr>
              <p:spPr>
                <a:xfrm rot="16200000">
                  <a:off x="5823992" y="3505672"/>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2" name="Isosceles Triangle 201"/>
                <p:cNvSpPr/>
                <p:nvPr/>
              </p:nvSpPr>
              <p:spPr>
                <a:xfrm rot="5400000">
                  <a:off x="7787036" y="1979589"/>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3" name="Isosceles Triangle 202"/>
                <p:cNvSpPr/>
                <p:nvPr/>
              </p:nvSpPr>
              <p:spPr>
                <a:xfrm rot="5400000">
                  <a:off x="4481450" y="5311778"/>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4" name="Isosceles Triangle 203"/>
                <p:cNvSpPr/>
                <p:nvPr/>
              </p:nvSpPr>
              <p:spPr>
                <a:xfrm rot="5400000">
                  <a:off x="8201028" y="5316944"/>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grpSp>
      </p:grpSp>
      <p:grpSp>
        <p:nvGrpSpPr>
          <p:cNvPr id="159" name="Group 158"/>
          <p:cNvGrpSpPr/>
          <p:nvPr/>
        </p:nvGrpSpPr>
        <p:grpSpPr>
          <a:xfrm>
            <a:off x="4491056" y="985480"/>
            <a:ext cx="737472" cy="737471"/>
            <a:chOff x="5507384" y="1554292"/>
            <a:chExt cx="983296" cy="983294"/>
          </a:xfrm>
        </p:grpSpPr>
        <p:grpSp>
          <p:nvGrpSpPr>
            <p:cNvPr id="190" name="Group 189"/>
            <p:cNvGrpSpPr/>
            <p:nvPr/>
          </p:nvGrpSpPr>
          <p:grpSpPr>
            <a:xfrm>
              <a:off x="5507384" y="1554292"/>
              <a:ext cx="983296" cy="983294"/>
              <a:chOff x="5507384" y="1554292"/>
              <a:chExt cx="983296" cy="983294"/>
            </a:xfrm>
          </p:grpSpPr>
          <p:sp>
            <p:nvSpPr>
              <p:cNvPr id="192" name="Oval 191"/>
              <p:cNvSpPr/>
              <p:nvPr/>
            </p:nvSpPr>
            <p:spPr>
              <a:xfrm>
                <a:off x="5507384" y="1554292"/>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3" name="Oval 192"/>
              <p:cNvSpPr/>
              <p:nvPr/>
            </p:nvSpPr>
            <p:spPr>
              <a:xfrm>
                <a:off x="5606805" y="1653713"/>
                <a:ext cx="784455" cy="784452"/>
              </a:xfrm>
              <a:prstGeom prst="ellipse">
                <a:avLst/>
              </a:prstGeom>
              <a:gradFill>
                <a:gsLst>
                  <a:gs pos="2000">
                    <a:srgbClr val="25AD89"/>
                  </a:gs>
                  <a:gs pos="93000">
                    <a:srgbClr val="1F9072"/>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91" name="TextBox 190"/>
            <p:cNvSpPr txBox="1"/>
            <p:nvPr/>
          </p:nvSpPr>
          <p:spPr>
            <a:xfrm>
              <a:off x="5718828" y="1661219"/>
              <a:ext cx="560411" cy="800218"/>
            </a:xfrm>
            <a:prstGeom prst="rect">
              <a:avLst/>
            </a:prstGeom>
            <a:noFill/>
          </p:spPr>
          <p:txBody>
            <a:bodyPr wrap="non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p:txBody>
        </p:sp>
      </p:grpSp>
      <p:grpSp>
        <p:nvGrpSpPr>
          <p:cNvPr id="160" name="Group 159"/>
          <p:cNvGrpSpPr/>
          <p:nvPr/>
        </p:nvGrpSpPr>
        <p:grpSpPr>
          <a:xfrm>
            <a:off x="3548655" y="2867613"/>
            <a:ext cx="737472" cy="737471"/>
            <a:chOff x="7376934" y="3081730"/>
            <a:chExt cx="983296" cy="983294"/>
          </a:xfrm>
        </p:grpSpPr>
        <p:grpSp>
          <p:nvGrpSpPr>
            <p:cNvPr id="186" name="Group 185"/>
            <p:cNvGrpSpPr/>
            <p:nvPr/>
          </p:nvGrpSpPr>
          <p:grpSpPr>
            <a:xfrm>
              <a:off x="7376934" y="3081730"/>
              <a:ext cx="983296" cy="983294"/>
              <a:chOff x="7376934" y="3081730"/>
              <a:chExt cx="983296" cy="983294"/>
            </a:xfrm>
          </p:grpSpPr>
          <p:sp>
            <p:nvSpPr>
              <p:cNvPr id="188" name="Oval 187"/>
              <p:cNvSpPr/>
              <p:nvPr/>
            </p:nvSpPr>
            <p:spPr>
              <a:xfrm>
                <a:off x="7376934" y="3081730"/>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9" name="Oval 188"/>
              <p:cNvSpPr/>
              <p:nvPr/>
            </p:nvSpPr>
            <p:spPr>
              <a:xfrm>
                <a:off x="7476355" y="3181151"/>
                <a:ext cx="784455" cy="784452"/>
              </a:xfrm>
              <a:prstGeom prst="ellipse">
                <a:avLst/>
              </a:prstGeom>
              <a:gradFill>
                <a:gsLst>
                  <a:gs pos="0">
                    <a:srgbClr val="3B556D"/>
                  </a:gs>
                  <a:gs pos="93000">
                    <a:srgbClr val="202E3B"/>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87" name="TextBox 186"/>
            <p:cNvSpPr txBox="1"/>
            <p:nvPr/>
          </p:nvSpPr>
          <p:spPr>
            <a:xfrm>
              <a:off x="7588377" y="3188657"/>
              <a:ext cx="560411" cy="800218"/>
            </a:xfrm>
            <a:prstGeom prst="rect">
              <a:avLst/>
            </a:prstGeom>
            <a:noFill/>
          </p:spPr>
          <p:txBody>
            <a:bodyPr wrap="non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p>
          </p:txBody>
        </p:sp>
      </p:grpSp>
      <p:grpSp>
        <p:nvGrpSpPr>
          <p:cNvPr id="161" name="Group 160"/>
          <p:cNvGrpSpPr/>
          <p:nvPr/>
        </p:nvGrpSpPr>
        <p:grpSpPr>
          <a:xfrm>
            <a:off x="439277" y="3897664"/>
            <a:ext cx="737472" cy="737471"/>
            <a:chOff x="3637835" y="3081730"/>
            <a:chExt cx="983296" cy="983294"/>
          </a:xfrm>
        </p:grpSpPr>
        <p:grpSp>
          <p:nvGrpSpPr>
            <p:cNvPr id="182" name="Group 181"/>
            <p:cNvGrpSpPr/>
            <p:nvPr/>
          </p:nvGrpSpPr>
          <p:grpSpPr>
            <a:xfrm>
              <a:off x="3637835" y="3081730"/>
              <a:ext cx="983296" cy="983294"/>
              <a:chOff x="3637835" y="3081730"/>
              <a:chExt cx="983296" cy="983294"/>
            </a:xfrm>
          </p:grpSpPr>
          <p:sp>
            <p:nvSpPr>
              <p:cNvPr id="184" name="Oval 183"/>
              <p:cNvSpPr/>
              <p:nvPr/>
            </p:nvSpPr>
            <p:spPr>
              <a:xfrm>
                <a:off x="3637835" y="3081730"/>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5" name="Oval 184"/>
              <p:cNvSpPr/>
              <p:nvPr/>
            </p:nvSpPr>
            <p:spPr>
              <a:xfrm>
                <a:off x="3737256" y="3181151"/>
                <a:ext cx="784455" cy="784452"/>
              </a:xfrm>
              <a:prstGeom prst="ellipse">
                <a:avLst/>
              </a:prstGeom>
              <a:gradFill>
                <a:gsLst>
                  <a:gs pos="0">
                    <a:srgbClr val="DFBE45"/>
                  </a:gs>
                  <a:gs pos="93000">
                    <a:srgbClr val="CBA723"/>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83" name="TextBox 182"/>
            <p:cNvSpPr txBox="1"/>
            <p:nvPr/>
          </p:nvSpPr>
          <p:spPr>
            <a:xfrm>
              <a:off x="3849279" y="3188657"/>
              <a:ext cx="560411" cy="800218"/>
            </a:xfrm>
            <a:prstGeom prst="rect">
              <a:avLst/>
            </a:prstGeom>
            <a:noFill/>
          </p:spPr>
          <p:txBody>
            <a:bodyPr wrap="non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p>
          </p:txBody>
        </p:sp>
      </p:grpSp>
      <p:grpSp>
        <p:nvGrpSpPr>
          <p:cNvPr id="162" name="Group 161"/>
          <p:cNvGrpSpPr/>
          <p:nvPr/>
        </p:nvGrpSpPr>
        <p:grpSpPr>
          <a:xfrm>
            <a:off x="6594430" y="5162699"/>
            <a:ext cx="737472" cy="737471"/>
            <a:chOff x="2052393" y="4894978"/>
            <a:chExt cx="983296" cy="983294"/>
          </a:xfrm>
        </p:grpSpPr>
        <p:grpSp>
          <p:nvGrpSpPr>
            <p:cNvPr id="178" name="Group 177"/>
            <p:cNvGrpSpPr/>
            <p:nvPr/>
          </p:nvGrpSpPr>
          <p:grpSpPr>
            <a:xfrm>
              <a:off x="2052393" y="4894978"/>
              <a:ext cx="983296" cy="983294"/>
              <a:chOff x="2052393" y="4894978"/>
              <a:chExt cx="983296" cy="983294"/>
            </a:xfrm>
          </p:grpSpPr>
          <p:sp>
            <p:nvSpPr>
              <p:cNvPr id="180" name="Oval 179"/>
              <p:cNvSpPr/>
              <p:nvPr/>
            </p:nvSpPr>
            <p:spPr>
              <a:xfrm>
                <a:off x="2052393" y="4894978"/>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1" name="Oval 180"/>
              <p:cNvSpPr/>
              <p:nvPr/>
            </p:nvSpPr>
            <p:spPr>
              <a:xfrm>
                <a:off x="2151814" y="4994399"/>
                <a:ext cx="784455" cy="784452"/>
              </a:xfrm>
              <a:prstGeom prst="ellipse">
                <a:avLst/>
              </a:prstGeom>
              <a:gradFill>
                <a:gsLst>
                  <a:gs pos="0">
                    <a:srgbClr val="D63A36"/>
                  </a:gs>
                  <a:gs pos="93000">
                    <a:srgbClr val="AE2724"/>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79" name="TextBox 178"/>
            <p:cNvSpPr txBox="1"/>
            <p:nvPr/>
          </p:nvSpPr>
          <p:spPr>
            <a:xfrm>
              <a:off x="2263836" y="5001905"/>
              <a:ext cx="560411" cy="800218"/>
            </a:xfrm>
            <a:prstGeom prst="rect">
              <a:avLst/>
            </a:prstGeom>
            <a:noFill/>
          </p:spPr>
          <p:txBody>
            <a:bodyPr wrap="non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p>
          </p:txBody>
        </p:sp>
      </p:grpSp>
      <p:grpSp>
        <p:nvGrpSpPr>
          <p:cNvPr id="165" name="Group 164"/>
          <p:cNvGrpSpPr/>
          <p:nvPr/>
        </p:nvGrpSpPr>
        <p:grpSpPr>
          <a:xfrm>
            <a:off x="822766" y="1004237"/>
            <a:ext cx="737472" cy="737471"/>
            <a:chOff x="1768286" y="1554292"/>
            <a:chExt cx="983296" cy="983294"/>
          </a:xfrm>
        </p:grpSpPr>
        <p:grpSp>
          <p:nvGrpSpPr>
            <p:cNvPr id="166" name="Group 165"/>
            <p:cNvGrpSpPr/>
            <p:nvPr/>
          </p:nvGrpSpPr>
          <p:grpSpPr>
            <a:xfrm>
              <a:off x="1768286" y="1554292"/>
              <a:ext cx="983296" cy="983294"/>
              <a:chOff x="1768286" y="1554292"/>
              <a:chExt cx="983296" cy="983294"/>
            </a:xfrm>
          </p:grpSpPr>
          <p:sp>
            <p:nvSpPr>
              <p:cNvPr id="168" name="Oval 167"/>
              <p:cNvSpPr/>
              <p:nvPr/>
            </p:nvSpPr>
            <p:spPr>
              <a:xfrm>
                <a:off x="1768286" y="1554292"/>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9" name="Oval 168"/>
              <p:cNvSpPr/>
              <p:nvPr/>
            </p:nvSpPr>
            <p:spPr>
              <a:xfrm>
                <a:off x="1867707" y="1653713"/>
                <a:ext cx="784455" cy="784452"/>
              </a:xfrm>
              <a:prstGeom prst="ellipse">
                <a:avLst/>
              </a:prstGeom>
              <a:gradFill>
                <a:gsLst>
                  <a:gs pos="0">
                    <a:srgbClr val="008DF6"/>
                  </a:gs>
                  <a:gs pos="93000">
                    <a:srgbClr val="0070C0"/>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67" name="TextBox 166"/>
            <p:cNvSpPr txBox="1"/>
            <p:nvPr/>
          </p:nvSpPr>
          <p:spPr>
            <a:xfrm>
              <a:off x="1995239" y="1661219"/>
              <a:ext cx="529391" cy="800218"/>
            </a:xfrm>
            <a:prstGeom prst="rect">
              <a:avLst/>
            </a:prstGeom>
            <a:noFill/>
          </p:spPr>
          <p:txBody>
            <a:bodyPr wrap="squar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p>
          </p:txBody>
        </p:sp>
      </p:grpSp>
      <p:sp>
        <p:nvSpPr>
          <p:cNvPr id="77" name="TextBox 76"/>
          <p:cNvSpPr txBox="1"/>
          <p:nvPr/>
        </p:nvSpPr>
        <p:spPr>
          <a:xfrm>
            <a:off x="5460294" y="3972230"/>
            <a:ext cx="3246978" cy="938719"/>
          </a:xfrm>
          <a:prstGeom prst="rect">
            <a:avLst/>
          </a:prstGeom>
          <a:noFill/>
        </p:spPr>
        <p:txBody>
          <a:bodyPr wrap="square" rtlCol="0" anchor="ctr">
            <a:spAutoFit/>
          </a:bodyPr>
          <a:lstStyle/>
          <a:p>
            <a:pPr marL="171450" indent="-171450" defTabSz="514350">
              <a:buFont typeface="Arial" panose="020B0604020202020204" pitchFamily="34" charset="0"/>
              <a:buChar char="•"/>
              <a:defRPr/>
            </a:pPr>
            <a:r>
              <a:rPr lang="en-US" sz="1100" dirty="0">
                <a:latin typeface="Arial" panose="020B0604020202020204" pitchFamily="34" charset="0"/>
                <a:cs typeface="Arial" panose="020B0604020202020204" pitchFamily="34" charset="0"/>
              </a:rPr>
              <a:t>Higher/Advanced Higher (English; </a:t>
            </a:r>
            <a:r>
              <a:rPr lang="en-US" sz="1100" dirty="0" err="1">
                <a:latin typeface="Arial" panose="020B0604020202020204" pitchFamily="34" charset="0"/>
                <a:cs typeface="Arial" panose="020B0604020202020204" pitchFamily="34" charset="0"/>
              </a:rPr>
              <a:t>Maths</a:t>
            </a:r>
            <a:r>
              <a:rPr lang="en-US" sz="1100" dirty="0">
                <a:latin typeface="Arial" panose="020B0604020202020204" pitchFamily="34" charset="0"/>
                <a:cs typeface="Arial" panose="020B0604020202020204" pitchFamily="34" charset="0"/>
              </a:rPr>
              <a:t>; Geography; Technologies; Business Studies)</a:t>
            </a:r>
          </a:p>
          <a:p>
            <a:pPr defTabSz="514350">
              <a:defRPr/>
            </a:pPr>
            <a:r>
              <a:rPr lang="en-US" sz="1100" dirty="0">
                <a:latin typeface="Arial" panose="020B0604020202020204" pitchFamily="34" charset="0"/>
                <a:cs typeface="Arial" panose="020B0604020202020204" pitchFamily="34" charset="0"/>
              </a:rPr>
              <a:t>OR</a:t>
            </a:r>
          </a:p>
          <a:p>
            <a:pPr marL="171450" indent="-171450" defTabSz="514350">
              <a:buFont typeface="Arial" panose="020B0604020202020204" pitchFamily="34" charset="0"/>
              <a:buChar char="•"/>
              <a:defRPr/>
            </a:pPr>
            <a:r>
              <a:rPr lang="en-US" sz="1100" dirty="0">
                <a:latin typeface="Arial" panose="020B0604020202020204" pitchFamily="34" charset="0"/>
                <a:cs typeface="Arial" panose="020B0604020202020204" pitchFamily="34" charset="0"/>
              </a:rPr>
              <a:t>College – Game and Wildlife Management  HNC (SCQF Level 7)</a:t>
            </a:r>
          </a:p>
        </p:txBody>
      </p:sp>
      <p:sp>
        <p:nvSpPr>
          <p:cNvPr id="78" name="TextBox 77"/>
          <p:cNvSpPr txBox="1"/>
          <p:nvPr/>
        </p:nvSpPr>
        <p:spPr>
          <a:xfrm>
            <a:off x="5679026" y="3700963"/>
            <a:ext cx="2177830" cy="307777"/>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S6</a:t>
            </a:r>
          </a:p>
        </p:txBody>
      </p:sp>
    </p:spTree>
    <p:extLst>
      <p:ext uri="{BB962C8B-B14F-4D97-AF65-F5344CB8AC3E}">
        <p14:creationId xmlns:p14="http://schemas.microsoft.com/office/powerpoint/2010/main" val="1545434743"/>
      </p:ext>
    </p:extLst>
  </p:cSld>
  <p:clrMapOvr>
    <a:masterClrMapping/>
  </p:clrMapOvr>
  <mc:AlternateContent xmlns:mc="http://schemas.openxmlformats.org/markup-compatibility/2006" xmlns:p14="http://schemas.microsoft.com/office/powerpoint/2010/main">
    <mc:Choice Requires="p14">
      <p:transition spd="slow" p14:dur="2000" advTm="35336"/>
    </mc:Choice>
    <mc:Fallback xmlns="">
      <p:transition spd="slow" advTm="3533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20" y="0"/>
            <a:ext cx="8706152" cy="625164"/>
            <a:chOff x="1493" y="0"/>
            <a:chExt cx="11608202" cy="833552"/>
          </a:xfrm>
        </p:grpSpPr>
        <p:sp>
          <p:nvSpPr>
            <p:cNvPr id="4" name="TextBox 3"/>
            <p:cNvSpPr txBox="1"/>
            <p:nvPr/>
          </p:nvSpPr>
          <p:spPr>
            <a:xfrm>
              <a:off x="11158" y="0"/>
              <a:ext cx="11598537" cy="697627"/>
            </a:xfrm>
            <a:prstGeom prst="rect">
              <a:avLst/>
            </a:prstGeom>
            <a:noFill/>
          </p:spPr>
          <p:txBody>
            <a:bodyPr wrap="square" rtlCol="0" anchor="ctr">
              <a:spAutoFit/>
            </a:bodyPr>
            <a:lstStyle/>
            <a:p>
              <a:r>
                <a:rPr lang="en-US" sz="2800">
                  <a:latin typeface="Arial" panose="020B0604020202020204" pitchFamily="34" charset="0"/>
                  <a:cs typeface="Arial" panose="020B0604020202020204" pitchFamily="34" charset="0"/>
                </a:rPr>
                <a:t>Healthcare </a:t>
              </a:r>
              <a:r>
                <a:rPr lang="en-US" sz="2800" dirty="0">
                  <a:latin typeface="Arial" panose="020B0604020202020204" pitchFamily="34" charset="0"/>
                  <a:cs typeface="Arial" panose="020B0604020202020204" pitchFamily="34" charset="0"/>
                </a:rPr>
                <a:t>– Midwife</a:t>
              </a:r>
            </a:p>
          </p:txBody>
        </p:sp>
        <p:sp>
          <p:nvSpPr>
            <p:cNvPr id="7" name="Rectangle 6"/>
            <p:cNvSpPr/>
            <p:nvPr userDrawn="1"/>
          </p:nvSpPr>
          <p:spPr>
            <a:xfrm>
              <a:off x="1493" y="805164"/>
              <a:ext cx="4203202" cy="28388"/>
            </a:xfrm>
            <a:prstGeom prst="rect">
              <a:avLst/>
            </a:prstGeom>
            <a:solidFill>
              <a:srgbClr val="015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350" dirty="0">
                <a:solidFill>
                  <a:prstClr val="white"/>
                </a:solidFill>
                <a:latin typeface="Arial" panose="020B0604020202020204" pitchFamily="34" charset="0"/>
                <a:cs typeface="Arial" panose="020B0604020202020204" pitchFamily="34" charset="0"/>
              </a:endParaRPr>
            </a:p>
          </p:txBody>
        </p:sp>
      </p:grpSp>
      <p:grpSp>
        <p:nvGrpSpPr>
          <p:cNvPr id="8" name="Group 7"/>
          <p:cNvGrpSpPr/>
          <p:nvPr/>
        </p:nvGrpSpPr>
        <p:grpSpPr>
          <a:xfrm>
            <a:off x="361827" y="628124"/>
            <a:ext cx="8143213" cy="5962165"/>
            <a:chOff x="361827" y="517284"/>
            <a:chExt cx="8143213" cy="5962165"/>
          </a:xfrm>
        </p:grpSpPr>
        <p:sp>
          <p:nvSpPr>
            <p:cNvPr id="65" name="TextBox 64"/>
            <p:cNvSpPr txBox="1"/>
            <p:nvPr/>
          </p:nvSpPr>
          <p:spPr>
            <a:xfrm>
              <a:off x="361827" y="584328"/>
              <a:ext cx="1877836" cy="307777"/>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Primary Education</a:t>
              </a:r>
            </a:p>
          </p:txBody>
        </p:sp>
        <p:sp>
          <p:nvSpPr>
            <p:cNvPr id="63" name="TextBox 62"/>
            <p:cNvSpPr txBox="1"/>
            <p:nvPr/>
          </p:nvSpPr>
          <p:spPr>
            <a:xfrm>
              <a:off x="3623253" y="517284"/>
              <a:ext cx="3142178" cy="307777"/>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S1 – S3 Broad General Education</a:t>
              </a:r>
            </a:p>
          </p:txBody>
        </p:sp>
        <p:grpSp>
          <p:nvGrpSpPr>
            <p:cNvPr id="48" name="Group 47"/>
            <p:cNvGrpSpPr/>
            <p:nvPr/>
          </p:nvGrpSpPr>
          <p:grpSpPr>
            <a:xfrm>
              <a:off x="1337217" y="3471948"/>
              <a:ext cx="3228405" cy="1356449"/>
              <a:chOff x="2614311" y="5563075"/>
              <a:chExt cx="4304541" cy="1808598"/>
            </a:xfrm>
          </p:grpSpPr>
          <p:sp>
            <p:nvSpPr>
              <p:cNvPr id="61" name="TextBox 60"/>
              <p:cNvSpPr txBox="1"/>
              <p:nvPr/>
            </p:nvSpPr>
            <p:spPr>
              <a:xfrm>
                <a:off x="2809352" y="5563075"/>
                <a:ext cx="2961529" cy="410369"/>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S5</a:t>
                </a:r>
              </a:p>
            </p:txBody>
          </p:sp>
          <p:sp>
            <p:nvSpPr>
              <p:cNvPr id="62" name="TextBox 61"/>
              <p:cNvSpPr txBox="1"/>
              <p:nvPr/>
            </p:nvSpPr>
            <p:spPr>
              <a:xfrm>
                <a:off x="2614311" y="6120048"/>
                <a:ext cx="4304541" cy="1251625"/>
              </a:xfrm>
              <a:prstGeom prst="rect">
                <a:avLst/>
              </a:prstGeom>
              <a:noFill/>
            </p:spPr>
            <p:txBody>
              <a:bodyPr wrap="square" rtlCol="0" anchor="ctr">
                <a:spAutoFit/>
              </a:bodyPr>
              <a:lstStyle/>
              <a:p>
                <a:pPr marL="171450" indent="-171450" defTabSz="514350">
                  <a:buFont typeface="Arial" panose="020B0604020202020204" pitchFamily="34" charset="0"/>
                  <a:buChar char="•"/>
                  <a:defRPr/>
                </a:pPr>
                <a:r>
                  <a:rPr lang="en-US" sz="1100" dirty="0">
                    <a:latin typeface="Arial" panose="020B0604020202020204" pitchFamily="34" charset="0"/>
                    <a:cs typeface="Arial" panose="020B0604020202020204" pitchFamily="34" charset="0"/>
                  </a:rPr>
                  <a:t>Higher (English; </a:t>
                </a:r>
                <a:r>
                  <a:rPr lang="en-US" sz="1100" dirty="0" err="1">
                    <a:latin typeface="Arial" panose="020B0604020202020204" pitchFamily="34" charset="0"/>
                    <a:cs typeface="Arial" panose="020B0604020202020204" pitchFamily="34" charset="0"/>
                  </a:rPr>
                  <a:t>Maths</a:t>
                </a:r>
                <a:r>
                  <a:rPr lang="en-US" sz="1100" dirty="0">
                    <a:latin typeface="Arial" panose="020B0604020202020204" pitchFamily="34" charset="0"/>
                    <a:cs typeface="Arial" panose="020B0604020202020204" pitchFamily="34" charset="0"/>
                  </a:rPr>
                  <a:t>; Human Biology)</a:t>
                </a:r>
              </a:p>
              <a:p>
                <a:pPr marL="171450" indent="-171450" defTabSz="514350">
                  <a:buFont typeface="Arial" panose="020B0604020202020204" pitchFamily="34" charset="0"/>
                  <a:buChar char="•"/>
                  <a:defRPr/>
                </a:pPr>
                <a:r>
                  <a:rPr lang="en-GB" sz="1100" dirty="0">
                    <a:latin typeface="Arial" panose="020B0604020202020204" pitchFamily="34" charset="0"/>
                    <a:cs typeface="Arial" panose="020B0604020202020204" pitchFamily="34" charset="0"/>
                  </a:rPr>
                  <a:t>Borders College Schools Academy (Psychology; Care)</a:t>
                </a:r>
                <a:endParaRPr lang="en-US" sz="1100" dirty="0">
                  <a:latin typeface="Arial" panose="020B0604020202020204" pitchFamily="34" charset="0"/>
                  <a:cs typeface="Arial" panose="020B0604020202020204" pitchFamily="34" charset="0"/>
                </a:endParaRPr>
              </a:p>
              <a:p>
                <a:pPr marL="171450" indent="-171450" defTabSz="514350">
                  <a:buFont typeface="Arial" panose="020B0604020202020204" pitchFamily="34" charset="0"/>
                  <a:buChar char="•"/>
                  <a:defRPr/>
                </a:pPr>
                <a:r>
                  <a:rPr lang="en-US" sz="1100" dirty="0">
                    <a:latin typeface="Arial" panose="020B0604020202020204" pitchFamily="34" charset="0"/>
                    <a:cs typeface="Arial" panose="020B0604020202020204" pitchFamily="34" charset="0"/>
                  </a:rPr>
                  <a:t>College – Foundation Apprenticeship in Social Services and Healthcare (SCQF Level 6)</a:t>
                </a:r>
              </a:p>
            </p:txBody>
          </p:sp>
        </p:grpSp>
        <p:grpSp>
          <p:nvGrpSpPr>
            <p:cNvPr id="50" name="Group 49"/>
            <p:cNvGrpSpPr/>
            <p:nvPr/>
          </p:nvGrpSpPr>
          <p:grpSpPr>
            <a:xfrm>
              <a:off x="487033" y="5558439"/>
              <a:ext cx="8018007" cy="921010"/>
              <a:chOff x="1692646" y="5574242"/>
              <a:chExt cx="10690677" cy="1228017"/>
            </a:xfrm>
          </p:grpSpPr>
          <p:sp>
            <p:nvSpPr>
              <p:cNvPr id="57" name="TextBox 56"/>
              <p:cNvSpPr txBox="1"/>
              <p:nvPr/>
            </p:nvSpPr>
            <p:spPr>
              <a:xfrm>
                <a:off x="1692646" y="5574242"/>
                <a:ext cx="1786264" cy="410372"/>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Skills</a:t>
                </a:r>
              </a:p>
            </p:txBody>
          </p:sp>
          <p:sp>
            <p:nvSpPr>
              <p:cNvPr id="58" name="TextBox 57"/>
              <p:cNvSpPr txBox="1"/>
              <p:nvPr/>
            </p:nvSpPr>
            <p:spPr>
              <a:xfrm>
                <a:off x="2170981" y="6002038"/>
                <a:ext cx="10212342" cy="800221"/>
              </a:xfrm>
              <a:prstGeom prst="rect">
                <a:avLst/>
              </a:prstGeom>
              <a:noFill/>
            </p:spPr>
            <p:txBody>
              <a:bodyPr wrap="square" rtlCol="0" anchor="ctr">
                <a:spAutoFit/>
              </a:bodyPr>
              <a:lstStyle/>
              <a:p>
                <a:pPr defTabSz="514350">
                  <a:defRPr/>
                </a:pPr>
                <a:r>
                  <a:rPr lang="en-GB" sz="1100" dirty="0">
                    <a:latin typeface="Arial" panose="020B0604020202020204" pitchFamily="34" charset="0"/>
                    <a:cs typeface="Arial" panose="020B0604020202020204" pitchFamily="34" charset="0"/>
                  </a:rPr>
                  <a:t>Resilience	Taking responsibility	Making decisions	Developing a plan	Listening</a:t>
                </a:r>
              </a:p>
              <a:p>
                <a:pPr defTabSz="514350">
                  <a:defRPr/>
                </a:pPr>
                <a:endParaRPr lang="en-GB" sz="1100" dirty="0">
                  <a:latin typeface="Arial" panose="020B0604020202020204" pitchFamily="34" charset="0"/>
                  <a:cs typeface="Arial" panose="020B0604020202020204" pitchFamily="34" charset="0"/>
                </a:endParaRPr>
              </a:p>
              <a:p>
                <a:pPr defTabSz="514350">
                  <a:defRPr/>
                </a:pPr>
                <a:r>
                  <a:rPr lang="en-GB" sz="1100" dirty="0">
                    <a:latin typeface="Arial" panose="020B0604020202020204" pitchFamily="34" charset="0"/>
                    <a:cs typeface="Arial" panose="020B0604020202020204" pitchFamily="34" charset="0"/>
                  </a:rPr>
                  <a:t>Verbal communication		Supporting	Social conscience	Empathising	Researching</a:t>
                </a:r>
                <a:r>
                  <a:rPr lang="en-GB" sz="1100" dirty="0">
                    <a:solidFill>
                      <a:schemeClr val="tx2">
                        <a:lumMod val="65000"/>
                        <a:lumOff val="35000"/>
                      </a:schemeClr>
                    </a:solidFill>
                    <a:latin typeface="Arial" panose="020B0604020202020204" pitchFamily="34" charset="0"/>
                    <a:cs typeface="Arial" panose="020B0604020202020204" pitchFamily="34" charset="0"/>
                  </a:rPr>
                  <a:t>	</a:t>
                </a:r>
                <a:endParaRPr lang="en-US" sz="1100" dirty="0">
                  <a:solidFill>
                    <a:schemeClr val="tx2">
                      <a:lumMod val="65000"/>
                      <a:lumOff val="35000"/>
                    </a:schemeClr>
                  </a:solidFill>
                  <a:latin typeface="Arial" panose="020B0604020202020204" pitchFamily="34" charset="0"/>
                  <a:cs typeface="Arial" panose="020B0604020202020204" pitchFamily="34" charset="0"/>
                </a:endParaRPr>
              </a:p>
            </p:txBody>
          </p:sp>
        </p:grpSp>
        <p:grpSp>
          <p:nvGrpSpPr>
            <p:cNvPr id="51" name="Group 50"/>
            <p:cNvGrpSpPr/>
            <p:nvPr/>
          </p:nvGrpSpPr>
          <p:grpSpPr>
            <a:xfrm>
              <a:off x="2594070" y="1733417"/>
              <a:ext cx="3066950" cy="879578"/>
              <a:chOff x="4018689" y="481262"/>
              <a:chExt cx="4089267" cy="1172771"/>
            </a:xfrm>
          </p:grpSpPr>
          <p:sp>
            <p:nvSpPr>
              <p:cNvPr id="55" name="TextBox 54"/>
              <p:cNvSpPr txBox="1"/>
              <p:nvPr/>
            </p:nvSpPr>
            <p:spPr>
              <a:xfrm>
                <a:off x="4310865" y="481262"/>
                <a:ext cx="3749496" cy="410369"/>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S4</a:t>
                </a:r>
              </a:p>
            </p:txBody>
          </p:sp>
          <p:sp>
            <p:nvSpPr>
              <p:cNvPr id="56" name="TextBox 55"/>
              <p:cNvSpPr txBox="1"/>
              <p:nvPr/>
            </p:nvSpPr>
            <p:spPr>
              <a:xfrm>
                <a:off x="4018689" y="853814"/>
                <a:ext cx="4089267" cy="800219"/>
              </a:xfrm>
              <a:prstGeom prst="rect">
                <a:avLst/>
              </a:prstGeom>
              <a:noFill/>
            </p:spPr>
            <p:txBody>
              <a:bodyPr wrap="square" rtlCol="0" anchor="ctr">
                <a:spAutoFit/>
              </a:bodyPr>
              <a:lstStyle/>
              <a:p>
                <a:pPr marL="171450" indent="-171450" defTabSz="514350">
                  <a:buFont typeface="Arial" panose="020B0604020202020204" pitchFamily="34" charset="0"/>
                  <a:buChar char="•"/>
                  <a:defRPr/>
                </a:pPr>
                <a:r>
                  <a:rPr lang="en-GB" sz="1100" dirty="0">
                    <a:latin typeface="Arial" panose="020B0604020202020204" pitchFamily="34" charset="0"/>
                    <a:cs typeface="Arial" panose="020B0604020202020204" pitchFamily="34" charset="0"/>
                  </a:rPr>
                  <a:t>N4/N5 (English; Maths; Biology)</a:t>
                </a:r>
              </a:p>
              <a:p>
                <a:pPr marL="171450" indent="-171450" defTabSz="514350">
                  <a:buFont typeface="Arial" panose="020B0604020202020204" pitchFamily="34" charset="0"/>
                  <a:buChar char="•"/>
                  <a:defRPr/>
                </a:pPr>
                <a:r>
                  <a:rPr lang="en-GB" sz="1100" dirty="0">
                    <a:latin typeface="Arial" panose="020B0604020202020204" pitchFamily="34" charset="0"/>
                    <a:cs typeface="Arial" panose="020B0604020202020204" pitchFamily="34" charset="0"/>
                  </a:rPr>
                  <a:t>Borders College Schools Academy (Psychology; Care)</a:t>
                </a:r>
              </a:p>
            </p:txBody>
          </p:sp>
        </p:grpSp>
      </p:grpSp>
      <p:grpSp>
        <p:nvGrpSpPr>
          <p:cNvPr id="157" name="Group 156"/>
          <p:cNvGrpSpPr/>
          <p:nvPr/>
        </p:nvGrpSpPr>
        <p:grpSpPr>
          <a:xfrm>
            <a:off x="-11506" y="1112152"/>
            <a:ext cx="9136158" cy="4544040"/>
            <a:chOff x="-14990" y="1922398"/>
            <a:chExt cx="12181544" cy="3558978"/>
          </a:xfrm>
        </p:grpSpPr>
        <p:sp>
          <p:nvSpPr>
            <p:cNvPr id="194" name="Freeform 193"/>
            <p:cNvSpPr/>
            <p:nvPr/>
          </p:nvSpPr>
          <p:spPr>
            <a:xfrm>
              <a:off x="-14288" y="2042710"/>
              <a:ext cx="12180842" cy="3342092"/>
            </a:xfrm>
            <a:custGeom>
              <a:avLst/>
              <a:gdLst>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83"/>
                <a:gd name="connsiteX1" fmla="*/ 8069943 w 12162971"/>
                <a:gd name="connsiteY1" fmla="*/ 0 h 3425383"/>
                <a:gd name="connsiteX2" fmla="*/ 8069943 w 12162971"/>
                <a:gd name="connsiteY2" fmla="*/ 1567543 h 3425383"/>
                <a:gd name="connsiteX3" fmla="*/ 1901371 w 12162971"/>
                <a:gd name="connsiteY3" fmla="*/ 1567543 h 3425383"/>
                <a:gd name="connsiteX4" fmla="*/ 1901371 w 12162971"/>
                <a:gd name="connsiteY4" fmla="*/ 3425372 h 3425383"/>
                <a:gd name="connsiteX5" fmla="*/ 12162971 w 12162971"/>
                <a:gd name="connsiteY5" fmla="*/ 3425372 h 3425383"/>
                <a:gd name="connsiteX0" fmla="*/ 0 w 12162971"/>
                <a:gd name="connsiteY0" fmla="*/ 0 h 3425381"/>
                <a:gd name="connsiteX1" fmla="*/ 8069943 w 12162971"/>
                <a:gd name="connsiteY1" fmla="*/ 0 h 3425381"/>
                <a:gd name="connsiteX2" fmla="*/ 8069943 w 12162971"/>
                <a:gd name="connsiteY2" fmla="*/ 1567543 h 3425381"/>
                <a:gd name="connsiteX3" fmla="*/ 1901371 w 12162971"/>
                <a:gd name="connsiteY3" fmla="*/ 1567543 h 3425381"/>
                <a:gd name="connsiteX4" fmla="*/ 1901371 w 12162971"/>
                <a:gd name="connsiteY4" fmla="*/ 3425372 h 3425381"/>
                <a:gd name="connsiteX5" fmla="*/ 12162971 w 12162971"/>
                <a:gd name="connsiteY5" fmla="*/ 3425372 h 3425381"/>
                <a:gd name="connsiteX0" fmla="*/ 0 w 12162971"/>
                <a:gd name="connsiteY0" fmla="*/ 0 h 3425382"/>
                <a:gd name="connsiteX1" fmla="*/ 8069943 w 12162971"/>
                <a:gd name="connsiteY1" fmla="*/ 0 h 3425382"/>
                <a:gd name="connsiteX2" fmla="*/ 8069943 w 12162971"/>
                <a:gd name="connsiteY2" fmla="*/ 1567543 h 3425382"/>
                <a:gd name="connsiteX3" fmla="*/ 1901371 w 12162971"/>
                <a:gd name="connsiteY3" fmla="*/ 1567543 h 3425382"/>
                <a:gd name="connsiteX4" fmla="*/ 1901371 w 12162971"/>
                <a:gd name="connsiteY4" fmla="*/ 3425372 h 3425382"/>
                <a:gd name="connsiteX5" fmla="*/ 12162971 w 12162971"/>
                <a:gd name="connsiteY5" fmla="*/ 3425372 h 342538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443 h 3425815"/>
                <a:gd name="connsiteX1" fmla="*/ 7976454 w 12162971"/>
                <a:gd name="connsiteY1" fmla="*/ 0 h 3425815"/>
                <a:gd name="connsiteX2" fmla="*/ 8069943 w 12162971"/>
                <a:gd name="connsiteY2" fmla="*/ 443 h 3425815"/>
                <a:gd name="connsiteX3" fmla="*/ 8069943 w 12162971"/>
                <a:gd name="connsiteY3" fmla="*/ 1567986 h 3425815"/>
                <a:gd name="connsiteX4" fmla="*/ 1901371 w 12162971"/>
                <a:gd name="connsiteY4" fmla="*/ 1567986 h 3425815"/>
                <a:gd name="connsiteX5" fmla="*/ 1901371 w 12162971"/>
                <a:gd name="connsiteY5" fmla="*/ 3425815 h 3425815"/>
                <a:gd name="connsiteX6" fmla="*/ 12162971 w 12162971"/>
                <a:gd name="connsiteY6" fmla="*/ 3425815 h 3425815"/>
                <a:gd name="connsiteX0" fmla="*/ 0 w 12162971"/>
                <a:gd name="connsiteY0" fmla="*/ 5653 h 3431025"/>
                <a:gd name="connsiteX1" fmla="*/ 7976454 w 12162971"/>
                <a:gd name="connsiteY1" fmla="*/ 5210 h 3431025"/>
                <a:gd name="connsiteX2" fmla="*/ 8069943 w 12162971"/>
                <a:gd name="connsiteY2" fmla="*/ 5653 h 3431025"/>
                <a:gd name="connsiteX3" fmla="*/ 8069943 w 12162971"/>
                <a:gd name="connsiteY3" fmla="*/ 1573196 h 3431025"/>
                <a:gd name="connsiteX4" fmla="*/ 1901371 w 12162971"/>
                <a:gd name="connsiteY4" fmla="*/ 1573196 h 3431025"/>
                <a:gd name="connsiteX5" fmla="*/ 1901371 w 12162971"/>
                <a:gd name="connsiteY5" fmla="*/ 3431025 h 3431025"/>
                <a:gd name="connsiteX6" fmla="*/ 12162971 w 12162971"/>
                <a:gd name="connsiteY6" fmla="*/ 3431025 h 3431025"/>
                <a:gd name="connsiteX0" fmla="*/ 0 w 12162971"/>
                <a:gd name="connsiteY0" fmla="*/ 645 h 3426017"/>
                <a:gd name="connsiteX1" fmla="*/ 7976454 w 12162971"/>
                <a:gd name="connsiteY1" fmla="*/ 202 h 3426017"/>
                <a:gd name="connsiteX2" fmla="*/ 8069943 w 12162971"/>
                <a:gd name="connsiteY2" fmla="*/ 9934 h 3426017"/>
                <a:gd name="connsiteX3" fmla="*/ 8069943 w 12162971"/>
                <a:gd name="connsiteY3" fmla="*/ 1568188 h 3426017"/>
                <a:gd name="connsiteX4" fmla="*/ 1901371 w 12162971"/>
                <a:gd name="connsiteY4" fmla="*/ 1568188 h 3426017"/>
                <a:gd name="connsiteX5" fmla="*/ 1901371 w 12162971"/>
                <a:gd name="connsiteY5" fmla="*/ 3426017 h 3426017"/>
                <a:gd name="connsiteX6" fmla="*/ 12162971 w 12162971"/>
                <a:gd name="connsiteY6" fmla="*/ 3426017 h 3426017"/>
                <a:gd name="connsiteX0" fmla="*/ 0 w 12162971"/>
                <a:gd name="connsiteY0" fmla="*/ 443 h 3425815"/>
                <a:gd name="connsiteX1" fmla="*/ 7976454 w 12162971"/>
                <a:gd name="connsiteY1" fmla="*/ 0 h 3425815"/>
                <a:gd name="connsiteX2" fmla="*/ 8069943 w 12162971"/>
                <a:gd name="connsiteY2" fmla="*/ 12828 h 3425815"/>
                <a:gd name="connsiteX3" fmla="*/ 8069943 w 12162971"/>
                <a:gd name="connsiteY3" fmla="*/ 1567986 h 3425815"/>
                <a:gd name="connsiteX4" fmla="*/ 1901371 w 12162971"/>
                <a:gd name="connsiteY4" fmla="*/ 1567986 h 3425815"/>
                <a:gd name="connsiteX5" fmla="*/ 1901371 w 12162971"/>
                <a:gd name="connsiteY5" fmla="*/ 3425815 h 3425815"/>
                <a:gd name="connsiteX6" fmla="*/ 12162971 w 12162971"/>
                <a:gd name="connsiteY6" fmla="*/ 3425815 h 3425815"/>
                <a:gd name="connsiteX0" fmla="*/ 0 w 12162971"/>
                <a:gd name="connsiteY0" fmla="*/ 1457 h 3426829"/>
                <a:gd name="connsiteX1" fmla="*/ 7976454 w 12162971"/>
                <a:gd name="connsiteY1" fmla="*/ 1014 h 3426829"/>
                <a:gd name="connsiteX2" fmla="*/ 8069943 w 12162971"/>
                <a:gd name="connsiteY2" fmla="*/ 13842 h 3426829"/>
                <a:gd name="connsiteX3" fmla="*/ 8069943 w 12162971"/>
                <a:gd name="connsiteY3" fmla="*/ 1569000 h 3426829"/>
                <a:gd name="connsiteX4" fmla="*/ 1901371 w 12162971"/>
                <a:gd name="connsiteY4" fmla="*/ 1569000 h 3426829"/>
                <a:gd name="connsiteX5" fmla="*/ 1901371 w 12162971"/>
                <a:gd name="connsiteY5" fmla="*/ 3426829 h 3426829"/>
                <a:gd name="connsiteX6" fmla="*/ 12162971 w 12162971"/>
                <a:gd name="connsiteY6" fmla="*/ 3426829 h 3426829"/>
                <a:gd name="connsiteX0" fmla="*/ 0 w 12162971"/>
                <a:gd name="connsiteY0" fmla="*/ 9289 h 3434661"/>
                <a:gd name="connsiteX1" fmla="*/ 7976454 w 12162971"/>
                <a:gd name="connsiteY1" fmla="*/ 8846 h 3434661"/>
                <a:gd name="connsiteX2" fmla="*/ 8069943 w 12162971"/>
                <a:gd name="connsiteY2" fmla="*/ 21674 h 3434661"/>
                <a:gd name="connsiteX3" fmla="*/ 8069943 w 12162971"/>
                <a:gd name="connsiteY3" fmla="*/ 1576832 h 3434661"/>
                <a:gd name="connsiteX4" fmla="*/ 1901371 w 12162971"/>
                <a:gd name="connsiteY4" fmla="*/ 1576832 h 3434661"/>
                <a:gd name="connsiteX5" fmla="*/ 1901371 w 12162971"/>
                <a:gd name="connsiteY5" fmla="*/ 3434661 h 3434661"/>
                <a:gd name="connsiteX6" fmla="*/ 12162971 w 12162971"/>
                <a:gd name="connsiteY6" fmla="*/ 3434661 h 3434661"/>
                <a:gd name="connsiteX0" fmla="*/ 0 w 12162971"/>
                <a:gd name="connsiteY0" fmla="*/ 1000 h 3426372"/>
                <a:gd name="connsiteX1" fmla="*/ 7976454 w 12162971"/>
                <a:gd name="connsiteY1" fmla="*/ 557 h 3426372"/>
                <a:gd name="connsiteX2" fmla="*/ 8069943 w 12162971"/>
                <a:gd name="connsiteY2" fmla="*/ 13385 h 3426372"/>
                <a:gd name="connsiteX3" fmla="*/ 8069943 w 12162971"/>
                <a:gd name="connsiteY3" fmla="*/ 1568543 h 3426372"/>
                <a:gd name="connsiteX4" fmla="*/ 1901371 w 12162971"/>
                <a:gd name="connsiteY4" fmla="*/ 1568543 h 3426372"/>
                <a:gd name="connsiteX5" fmla="*/ 1901371 w 12162971"/>
                <a:gd name="connsiteY5" fmla="*/ 3426372 h 3426372"/>
                <a:gd name="connsiteX6" fmla="*/ 12162971 w 12162971"/>
                <a:gd name="connsiteY6" fmla="*/ 3426372 h 3426372"/>
                <a:gd name="connsiteX0" fmla="*/ 0 w 12162971"/>
                <a:gd name="connsiteY0" fmla="*/ 7001 h 3432373"/>
                <a:gd name="connsiteX1" fmla="*/ 7949334 w 12162971"/>
                <a:gd name="connsiteY1" fmla="*/ 366 h 3432373"/>
                <a:gd name="connsiteX2" fmla="*/ 8069943 w 12162971"/>
                <a:gd name="connsiteY2" fmla="*/ 19386 h 3432373"/>
                <a:gd name="connsiteX3" fmla="*/ 8069943 w 12162971"/>
                <a:gd name="connsiteY3" fmla="*/ 1574544 h 3432373"/>
                <a:gd name="connsiteX4" fmla="*/ 1901371 w 12162971"/>
                <a:gd name="connsiteY4" fmla="*/ 1574544 h 3432373"/>
                <a:gd name="connsiteX5" fmla="*/ 1901371 w 12162971"/>
                <a:gd name="connsiteY5" fmla="*/ 3432373 h 3432373"/>
                <a:gd name="connsiteX6" fmla="*/ 12162971 w 12162971"/>
                <a:gd name="connsiteY6" fmla="*/ 3432373 h 3432373"/>
                <a:gd name="connsiteX0" fmla="*/ 0 w 12162971"/>
                <a:gd name="connsiteY0" fmla="*/ 3981 h 3429353"/>
                <a:gd name="connsiteX1" fmla="*/ 7940293 w 12162971"/>
                <a:gd name="connsiteY1" fmla="*/ 443 h 3429353"/>
                <a:gd name="connsiteX2" fmla="*/ 8069943 w 12162971"/>
                <a:gd name="connsiteY2" fmla="*/ 16366 h 3429353"/>
                <a:gd name="connsiteX3" fmla="*/ 8069943 w 12162971"/>
                <a:gd name="connsiteY3" fmla="*/ 1571524 h 3429353"/>
                <a:gd name="connsiteX4" fmla="*/ 1901371 w 12162971"/>
                <a:gd name="connsiteY4" fmla="*/ 1571524 h 3429353"/>
                <a:gd name="connsiteX5" fmla="*/ 1901371 w 12162971"/>
                <a:gd name="connsiteY5" fmla="*/ 3429353 h 3429353"/>
                <a:gd name="connsiteX6" fmla="*/ 12162971 w 12162971"/>
                <a:gd name="connsiteY6" fmla="*/ 3429353 h 3429353"/>
                <a:gd name="connsiteX0" fmla="*/ 0 w 12162971"/>
                <a:gd name="connsiteY0" fmla="*/ 4094 h 3429466"/>
                <a:gd name="connsiteX1" fmla="*/ 7940293 w 12162971"/>
                <a:gd name="connsiteY1" fmla="*/ 556 h 3429466"/>
                <a:gd name="connsiteX2" fmla="*/ 8072956 w 12162971"/>
                <a:gd name="connsiteY2" fmla="*/ 13383 h 3429466"/>
                <a:gd name="connsiteX3" fmla="*/ 8069943 w 12162971"/>
                <a:gd name="connsiteY3" fmla="*/ 1571637 h 3429466"/>
                <a:gd name="connsiteX4" fmla="*/ 1901371 w 12162971"/>
                <a:gd name="connsiteY4" fmla="*/ 1571637 h 3429466"/>
                <a:gd name="connsiteX5" fmla="*/ 1901371 w 12162971"/>
                <a:gd name="connsiteY5" fmla="*/ 3429466 h 3429466"/>
                <a:gd name="connsiteX6" fmla="*/ 12162971 w 12162971"/>
                <a:gd name="connsiteY6" fmla="*/ 3429466 h 3429466"/>
                <a:gd name="connsiteX0" fmla="*/ 0 w 12162971"/>
                <a:gd name="connsiteY0" fmla="*/ 4637 h 3430009"/>
                <a:gd name="connsiteX1" fmla="*/ 7940293 w 12162971"/>
                <a:gd name="connsiteY1" fmla="*/ 1099 h 3430009"/>
                <a:gd name="connsiteX2" fmla="*/ 8072956 w 12162971"/>
                <a:gd name="connsiteY2" fmla="*/ 7733 h 3430009"/>
                <a:gd name="connsiteX3" fmla="*/ 8069943 w 12162971"/>
                <a:gd name="connsiteY3" fmla="*/ 1572180 h 3430009"/>
                <a:gd name="connsiteX4" fmla="*/ 1901371 w 12162971"/>
                <a:gd name="connsiteY4" fmla="*/ 1572180 h 3430009"/>
                <a:gd name="connsiteX5" fmla="*/ 1901371 w 12162971"/>
                <a:gd name="connsiteY5" fmla="*/ 3430009 h 3430009"/>
                <a:gd name="connsiteX6" fmla="*/ 12162971 w 12162971"/>
                <a:gd name="connsiteY6" fmla="*/ 3430009 h 3430009"/>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01371 w 12162971"/>
                <a:gd name="connsiteY4" fmla="*/ 1571448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2971" h="3429277">
                  <a:moveTo>
                    <a:pt x="0" y="3905"/>
                  </a:moveTo>
                  <a:lnTo>
                    <a:pt x="7940293" y="367"/>
                  </a:lnTo>
                  <a:cubicBezTo>
                    <a:pt x="7983510" y="-2582"/>
                    <a:pt x="8032753" y="13046"/>
                    <a:pt x="8072956" y="19386"/>
                  </a:cubicBezTo>
                  <a:cubicBezTo>
                    <a:pt x="9117985" y="324186"/>
                    <a:pt x="8795658" y="1585963"/>
                    <a:pt x="8069943" y="1571448"/>
                  </a:cubicBezTo>
                  <a:lnTo>
                    <a:pt x="1922465" y="1565256"/>
                  </a:lnTo>
                  <a:cubicBezTo>
                    <a:pt x="788443" y="1675947"/>
                    <a:pt x="838814" y="3365608"/>
                    <a:pt x="1901371" y="3429277"/>
                  </a:cubicBezTo>
                  <a:lnTo>
                    <a:pt x="12162971" y="3429277"/>
                  </a:lnTo>
                </a:path>
              </a:pathLst>
            </a:custGeom>
            <a:noFill/>
            <a:ln w="4413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nvGrpSpPr>
            <p:cNvPr id="195" name="Group 194"/>
            <p:cNvGrpSpPr/>
            <p:nvPr/>
          </p:nvGrpSpPr>
          <p:grpSpPr>
            <a:xfrm>
              <a:off x="-14990" y="1922398"/>
              <a:ext cx="12180842" cy="3558978"/>
              <a:chOff x="-14990" y="1922398"/>
              <a:chExt cx="12180842" cy="3558978"/>
            </a:xfrm>
          </p:grpSpPr>
          <p:sp>
            <p:nvSpPr>
              <p:cNvPr id="196" name="Freeform 195"/>
              <p:cNvSpPr/>
              <p:nvPr/>
            </p:nvSpPr>
            <p:spPr>
              <a:xfrm>
                <a:off x="-14990" y="2031330"/>
                <a:ext cx="12180842" cy="3342092"/>
              </a:xfrm>
              <a:custGeom>
                <a:avLst/>
                <a:gdLst>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83"/>
                  <a:gd name="connsiteX1" fmla="*/ 8069943 w 12162971"/>
                  <a:gd name="connsiteY1" fmla="*/ 0 h 3425383"/>
                  <a:gd name="connsiteX2" fmla="*/ 8069943 w 12162971"/>
                  <a:gd name="connsiteY2" fmla="*/ 1567543 h 3425383"/>
                  <a:gd name="connsiteX3" fmla="*/ 1901371 w 12162971"/>
                  <a:gd name="connsiteY3" fmla="*/ 1567543 h 3425383"/>
                  <a:gd name="connsiteX4" fmla="*/ 1901371 w 12162971"/>
                  <a:gd name="connsiteY4" fmla="*/ 3425372 h 3425383"/>
                  <a:gd name="connsiteX5" fmla="*/ 12162971 w 12162971"/>
                  <a:gd name="connsiteY5" fmla="*/ 3425372 h 3425383"/>
                  <a:gd name="connsiteX0" fmla="*/ 0 w 12162971"/>
                  <a:gd name="connsiteY0" fmla="*/ 0 h 3425381"/>
                  <a:gd name="connsiteX1" fmla="*/ 8069943 w 12162971"/>
                  <a:gd name="connsiteY1" fmla="*/ 0 h 3425381"/>
                  <a:gd name="connsiteX2" fmla="*/ 8069943 w 12162971"/>
                  <a:gd name="connsiteY2" fmla="*/ 1567543 h 3425381"/>
                  <a:gd name="connsiteX3" fmla="*/ 1901371 w 12162971"/>
                  <a:gd name="connsiteY3" fmla="*/ 1567543 h 3425381"/>
                  <a:gd name="connsiteX4" fmla="*/ 1901371 w 12162971"/>
                  <a:gd name="connsiteY4" fmla="*/ 3425372 h 3425381"/>
                  <a:gd name="connsiteX5" fmla="*/ 12162971 w 12162971"/>
                  <a:gd name="connsiteY5" fmla="*/ 3425372 h 3425381"/>
                  <a:gd name="connsiteX0" fmla="*/ 0 w 12162971"/>
                  <a:gd name="connsiteY0" fmla="*/ 0 h 3425382"/>
                  <a:gd name="connsiteX1" fmla="*/ 8069943 w 12162971"/>
                  <a:gd name="connsiteY1" fmla="*/ 0 h 3425382"/>
                  <a:gd name="connsiteX2" fmla="*/ 8069943 w 12162971"/>
                  <a:gd name="connsiteY2" fmla="*/ 1567543 h 3425382"/>
                  <a:gd name="connsiteX3" fmla="*/ 1901371 w 12162971"/>
                  <a:gd name="connsiteY3" fmla="*/ 1567543 h 3425382"/>
                  <a:gd name="connsiteX4" fmla="*/ 1901371 w 12162971"/>
                  <a:gd name="connsiteY4" fmla="*/ 3425372 h 3425382"/>
                  <a:gd name="connsiteX5" fmla="*/ 12162971 w 12162971"/>
                  <a:gd name="connsiteY5" fmla="*/ 3425372 h 342538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443 h 3425815"/>
                  <a:gd name="connsiteX1" fmla="*/ 7976454 w 12162971"/>
                  <a:gd name="connsiteY1" fmla="*/ 0 h 3425815"/>
                  <a:gd name="connsiteX2" fmla="*/ 8069943 w 12162971"/>
                  <a:gd name="connsiteY2" fmla="*/ 443 h 3425815"/>
                  <a:gd name="connsiteX3" fmla="*/ 8069943 w 12162971"/>
                  <a:gd name="connsiteY3" fmla="*/ 1567986 h 3425815"/>
                  <a:gd name="connsiteX4" fmla="*/ 1901371 w 12162971"/>
                  <a:gd name="connsiteY4" fmla="*/ 1567986 h 3425815"/>
                  <a:gd name="connsiteX5" fmla="*/ 1901371 w 12162971"/>
                  <a:gd name="connsiteY5" fmla="*/ 3425815 h 3425815"/>
                  <a:gd name="connsiteX6" fmla="*/ 12162971 w 12162971"/>
                  <a:gd name="connsiteY6" fmla="*/ 3425815 h 3425815"/>
                  <a:gd name="connsiteX0" fmla="*/ 0 w 12162971"/>
                  <a:gd name="connsiteY0" fmla="*/ 5653 h 3431025"/>
                  <a:gd name="connsiteX1" fmla="*/ 7976454 w 12162971"/>
                  <a:gd name="connsiteY1" fmla="*/ 5210 h 3431025"/>
                  <a:gd name="connsiteX2" fmla="*/ 8069943 w 12162971"/>
                  <a:gd name="connsiteY2" fmla="*/ 5653 h 3431025"/>
                  <a:gd name="connsiteX3" fmla="*/ 8069943 w 12162971"/>
                  <a:gd name="connsiteY3" fmla="*/ 1573196 h 3431025"/>
                  <a:gd name="connsiteX4" fmla="*/ 1901371 w 12162971"/>
                  <a:gd name="connsiteY4" fmla="*/ 1573196 h 3431025"/>
                  <a:gd name="connsiteX5" fmla="*/ 1901371 w 12162971"/>
                  <a:gd name="connsiteY5" fmla="*/ 3431025 h 3431025"/>
                  <a:gd name="connsiteX6" fmla="*/ 12162971 w 12162971"/>
                  <a:gd name="connsiteY6" fmla="*/ 3431025 h 3431025"/>
                  <a:gd name="connsiteX0" fmla="*/ 0 w 12162971"/>
                  <a:gd name="connsiteY0" fmla="*/ 645 h 3426017"/>
                  <a:gd name="connsiteX1" fmla="*/ 7976454 w 12162971"/>
                  <a:gd name="connsiteY1" fmla="*/ 202 h 3426017"/>
                  <a:gd name="connsiteX2" fmla="*/ 8069943 w 12162971"/>
                  <a:gd name="connsiteY2" fmla="*/ 9934 h 3426017"/>
                  <a:gd name="connsiteX3" fmla="*/ 8069943 w 12162971"/>
                  <a:gd name="connsiteY3" fmla="*/ 1568188 h 3426017"/>
                  <a:gd name="connsiteX4" fmla="*/ 1901371 w 12162971"/>
                  <a:gd name="connsiteY4" fmla="*/ 1568188 h 3426017"/>
                  <a:gd name="connsiteX5" fmla="*/ 1901371 w 12162971"/>
                  <a:gd name="connsiteY5" fmla="*/ 3426017 h 3426017"/>
                  <a:gd name="connsiteX6" fmla="*/ 12162971 w 12162971"/>
                  <a:gd name="connsiteY6" fmla="*/ 3426017 h 3426017"/>
                  <a:gd name="connsiteX0" fmla="*/ 0 w 12162971"/>
                  <a:gd name="connsiteY0" fmla="*/ 443 h 3425815"/>
                  <a:gd name="connsiteX1" fmla="*/ 7976454 w 12162971"/>
                  <a:gd name="connsiteY1" fmla="*/ 0 h 3425815"/>
                  <a:gd name="connsiteX2" fmla="*/ 8069943 w 12162971"/>
                  <a:gd name="connsiteY2" fmla="*/ 12828 h 3425815"/>
                  <a:gd name="connsiteX3" fmla="*/ 8069943 w 12162971"/>
                  <a:gd name="connsiteY3" fmla="*/ 1567986 h 3425815"/>
                  <a:gd name="connsiteX4" fmla="*/ 1901371 w 12162971"/>
                  <a:gd name="connsiteY4" fmla="*/ 1567986 h 3425815"/>
                  <a:gd name="connsiteX5" fmla="*/ 1901371 w 12162971"/>
                  <a:gd name="connsiteY5" fmla="*/ 3425815 h 3425815"/>
                  <a:gd name="connsiteX6" fmla="*/ 12162971 w 12162971"/>
                  <a:gd name="connsiteY6" fmla="*/ 3425815 h 3425815"/>
                  <a:gd name="connsiteX0" fmla="*/ 0 w 12162971"/>
                  <a:gd name="connsiteY0" fmla="*/ 1457 h 3426829"/>
                  <a:gd name="connsiteX1" fmla="*/ 7976454 w 12162971"/>
                  <a:gd name="connsiteY1" fmla="*/ 1014 h 3426829"/>
                  <a:gd name="connsiteX2" fmla="*/ 8069943 w 12162971"/>
                  <a:gd name="connsiteY2" fmla="*/ 13842 h 3426829"/>
                  <a:gd name="connsiteX3" fmla="*/ 8069943 w 12162971"/>
                  <a:gd name="connsiteY3" fmla="*/ 1569000 h 3426829"/>
                  <a:gd name="connsiteX4" fmla="*/ 1901371 w 12162971"/>
                  <a:gd name="connsiteY4" fmla="*/ 1569000 h 3426829"/>
                  <a:gd name="connsiteX5" fmla="*/ 1901371 w 12162971"/>
                  <a:gd name="connsiteY5" fmla="*/ 3426829 h 3426829"/>
                  <a:gd name="connsiteX6" fmla="*/ 12162971 w 12162971"/>
                  <a:gd name="connsiteY6" fmla="*/ 3426829 h 3426829"/>
                  <a:gd name="connsiteX0" fmla="*/ 0 w 12162971"/>
                  <a:gd name="connsiteY0" fmla="*/ 9289 h 3434661"/>
                  <a:gd name="connsiteX1" fmla="*/ 7976454 w 12162971"/>
                  <a:gd name="connsiteY1" fmla="*/ 8846 h 3434661"/>
                  <a:gd name="connsiteX2" fmla="*/ 8069943 w 12162971"/>
                  <a:gd name="connsiteY2" fmla="*/ 21674 h 3434661"/>
                  <a:gd name="connsiteX3" fmla="*/ 8069943 w 12162971"/>
                  <a:gd name="connsiteY3" fmla="*/ 1576832 h 3434661"/>
                  <a:gd name="connsiteX4" fmla="*/ 1901371 w 12162971"/>
                  <a:gd name="connsiteY4" fmla="*/ 1576832 h 3434661"/>
                  <a:gd name="connsiteX5" fmla="*/ 1901371 w 12162971"/>
                  <a:gd name="connsiteY5" fmla="*/ 3434661 h 3434661"/>
                  <a:gd name="connsiteX6" fmla="*/ 12162971 w 12162971"/>
                  <a:gd name="connsiteY6" fmla="*/ 3434661 h 3434661"/>
                  <a:gd name="connsiteX0" fmla="*/ 0 w 12162971"/>
                  <a:gd name="connsiteY0" fmla="*/ 1000 h 3426372"/>
                  <a:gd name="connsiteX1" fmla="*/ 7976454 w 12162971"/>
                  <a:gd name="connsiteY1" fmla="*/ 557 h 3426372"/>
                  <a:gd name="connsiteX2" fmla="*/ 8069943 w 12162971"/>
                  <a:gd name="connsiteY2" fmla="*/ 13385 h 3426372"/>
                  <a:gd name="connsiteX3" fmla="*/ 8069943 w 12162971"/>
                  <a:gd name="connsiteY3" fmla="*/ 1568543 h 3426372"/>
                  <a:gd name="connsiteX4" fmla="*/ 1901371 w 12162971"/>
                  <a:gd name="connsiteY4" fmla="*/ 1568543 h 3426372"/>
                  <a:gd name="connsiteX5" fmla="*/ 1901371 w 12162971"/>
                  <a:gd name="connsiteY5" fmla="*/ 3426372 h 3426372"/>
                  <a:gd name="connsiteX6" fmla="*/ 12162971 w 12162971"/>
                  <a:gd name="connsiteY6" fmla="*/ 3426372 h 3426372"/>
                  <a:gd name="connsiteX0" fmla="*/ 0 w 12162971"/>
                  <a:gd name="connsiteY0" fmla="*/ 7001 h 3432373"/>
                  <a:gd name="connsiteX1" fmla="*/ 7949334 w 12162971"/>
                  <a:gd name="connsiteY1" fmla="*/ 366 h 3432373"/>
                  <a:gd name="connsiteX2" fmla="*/ 8069943 w 12162971"/>
                  <a:gd name="connsiteY2" fmla="*/ 19386 h 3432373"/>
                  <a:gd name="connsiteX3" fmla="*/ 8069943 w 12162971"/>
                  <a:gd name="connsiteY3" fmla="*/ 1574544 h 3432373"/>
                  <a:gd name="connsiteX4" fmla="*/ 1901371 w 12162971"/>
                  <a:gd name="connsiteY4" fmla="*/ 1574544 h 3432373"/>
                  <a:gd name="connsiteX5" fmla="*/ 1901371 w 12162971"/>
                  <a:gd name="connsiteY5" fmla="*/ 3432373 h 3432373"/>
                  <a:gd name="connsiteX6" fmla="*/ 12162971 w 12162971"/>
                  <a:gd name="connsiteY6" fmla="*/ 3432373 h 3432373"/>
                  <a:gd name="connsiteX0" fmla="*/ 0 w 12162971"/>
                  <a:gd name="connsiteY0" fmla="*/ 3981 h 3429353"/>
                  <a:gd name="connsiteX1" fmla="*/ 7940293 w 12162971"/>
                  <a:gd name="connsiteY1" fmla="*/ 443 h 3429353"/>
                  <a:gd name="connsiteX2" fmla="*/ 8069943 w 12162971"/>
                  <a:gd name="connsiteY2" fmla="*/ 16366 h 3429353"/>
                  <a:gd name="connsiteX3" fmla="*/ 8069943 w 12162971"/>
                  <a:gd name="connsiteY3" fmla="*/ 1571524 h 3429353"/>
                  <a:gd name="connsiteX4" fmla="*/ 1901371 w 12162971"/>
                  <a:gd name="connsiteY4" fmla="*/ 1571524 h 3429353"/>
                  <a:gd name="connsiteX5" fmla="*/ 1901371 w 12162971"/>
                  <a:gd name="connsiteY5" fmla="*/ 3429353 h 3429353"/>
                  <a:gd name="connsiteX6" fmla="*/ 12162971 w 12162971"/>
                  <a:gd name="connsiteY6" fmla="*/ 3429353 h 3429353"/>
                  <a:gd name="connsiteX0" fmla="*/ 0 w 12162971"/>
                  <a:gd name="connsiteY0" fmla="*/ 4094 h 3429466"/>
                  <a:gd name="connsiteX1" fmla="*/ 7940293 w 12162971"/>
                  <a:gd name="connsiteY1" fmla="*/ 556 h 3429466"/>
                  <a:gd name="connsiteX2" fmla="*/ 8072956 w 12162971"/>
                  <a:gd name="connsiteY2" fmla="*/ 13383 h 3429466"/>
                  <a:gd name="connsiteX3" fmla="*/ 8069943 w 12162971"/>
                  <a:gd name="connsiteY3" fmla="*/ 1571637 h 3429466"/>
                  <a:gd name="connsiteX4" fmla="*/ 1901371 w 12162971"/>
                  <a:gd name="connsiteY4" fmla="*/ 1571637 h 3429466"/>
                  <a:gd name="connsiteX5" fmla="*/ 1901371 w 12162971"/>
                  <a:gd name="connsiteY5" fmla="*/ 3429466 h 3429466"/>
                  <a:gd name="connsiteX6" fmla="*/ 12162971 w 12162971"/>
                  <a:gd name="connsiteY6" fmla="*/ 3429466 h 3429466"/>
                  <a:gd name="connsiteX0" fmla="*/ 0 w 12162971"/>
                  <a:gd name="connsiteY0" fmla="*/ 4637 h 3430009"/>
                  <a:gd name="connsiteX1" fmla="*/ 7940293 w 12162971"/>
                  <a:gd name="connsiteY1" fmla="*/ 1099 h 3430009"/>
                  <a:gd name="connsiteX2" fmla="*/ 8072956 w 12162971"/>
                  <a:gd name="connsiteY2" fmla="*/ 7733 h 3430009"/>
                  <a:gd name="connsiteX3" fmla="*/ 8069943 w 12162971"/>
                  <a:gd name="connsiteY3" fmla="*/ 1572180 h 3430009"/>
                  <a:gd name="connsiteX4" fmla="*/ 1901371 w 12162971"/>
                  <a:gd name="connsiteY4" fmla="*/ 1572180 h 3430009"/>
                  <a:gd name="connsiteX5" fmla="*/ 1901371 w 12162971"/>
                  <a:gd name="connsiteY5" fmla="*/ 3430009 h 3430009"/>
                  <a:gd name="connsiteX6" fmla="*/ 12162971 w 12162971"/>
                  <a:gd name="connsiteY6" fmla="*/ 3430009 h 3430009"/>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01371 w 12162971"/>
                  <a:gd name="connsiteY4" fmla="*/ 1571448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2971" h="3429277">
                    <a:moveTo>
                      <a:pt x="0" y="3905"/>
                    </a:moveTo>
                    <a:lnTo>
                      <a:pt x="7940293" y="367"/>
                    </a:lnTo>
                    <a:cubicBezTo>
                      <a:pt x="7983510" y="-2582"/>
                      <a:pt x="8032753" y="13046"/>
                      <a:pt x="8072956" y="19386"/>
                    </a:cubicBezTo>
                    <a:cubicBezTo>
                      <a:pt x="9117985" y="324186"/>
                      <a:pt x="8795658" y="1585963"/>
                      <a:pt x="8069943" y="1571448"/>
                    </a:cubicBezTo>
                    <a:lnTo>
                      <a:pt x="1922465" y="1565256"/>
                    </a:lnTo>
                    <a:cubicBezTo>
                      <a:pt x="788443" y="1675947"/>
                      <a:pt x="838814" y="3365608"/>
                      <a:pt x="1901371" y="3429277"/>
                    </a:cubicBezTo>
                    <a:lnTo>
                      <a:pt x="12162971" y="3429277"/>
                    </a:lnTo>
                  </a:path>
                </a:pathLst>
              </a:custGeom>
              <a:noFill/>
              <a:ln w="222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nvGrpSpPr>
              <p:cNvPr id="197" name="Group 196"/>
              <p:cNvGrpSpPr/>
              <p:nvPr/>
            </p:nvGrpSpPr>
            <p:grpSpPr>
              <a:xfrm>
                <a:off x="845605" y="1922398"/>
                <a:ext cx="7519855" cy="3558978"/>
                <a:chOff x="845605" y="1922398"/>
                <a:chExt cx="7519855" cy="3558978"/>
              </a:xfrm>
              <a:solidFill>
                <a:schemeClr val="tx2">
                  <a:lumMod val="65000"/>
                  <a:lumOff val="35000"/>
                </a:schemeClr>
              </a:solidFill>
            </p:grpSpPr>
            <p:sp>
              <p:nvSpPr>
                <p:cNvPr id="198" name="Isosceles Triangle 197"/>
                <p:cNvSpPr/>
                <p:nvPr/>
              </p:nvSpPr>
              <p:spPr>
                <a:xfrm rot="5400000">
                  <a:off x="793951" y="1974052"/>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99" name="Isosceles Triangle 198"/>
                <p:cNvSpPr/>
                <p:nvPr/>
              </p:nvSpPr>
              <p:spPr>
                <a:xfrm rot="5400000">
                  <a:off x="4513529" y="1974052"/>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0" name="Isosceles Triangle 199"/>
                <p:cNvSpPr/>
                <p:nvPr/>
              </p:nvSpPr>
              <p:spPr>
                <a:xfrm rot="10800000">
                  <a:off x="959881" y="4392865"/>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1" name="Isosceles Triangle 200"/>
                <p:cNvSpPr/>
                <p:nvPr/>
              </p:nvSpPr>
              <p:spPr>
                <a:xfrm rot="16200000">
                  <a:off x="5823992" y="3505672"/>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2" name="Isosceles Triangle 201"/>
                <p:cNvSpPr/>
                <p:nvPr/>
              </p:nvSpPr>
              <p:spPr>
                <a:xfrm rot="5400000">
                  <a:off x="7787036" y="1979589"/>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3" name="Isosceles Triangle 202"/>
                <p:cNvSpPr/>
                <p:nvPr/>
              </p:nvSpPr>
              <p:spPr>
                <a:xfrm rot="5400000">
                  <a:off x="4481450" y="5311778"/>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4" name="Isosceles Triangle 203"/>
                <p:cNvSpPr/>
                <p:nvPr/>
              </p:nvSpPr>
              <p:spPr>
                <a:xfrm rot="5400000">
                  <a:off x="8201028" y="5316944"/>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grpSp>
      </p:grpSp>
      <p:grpSp>
        <p:nvGrpSpPr>
          <p:cNvPr id="159" name="Group 158"/>
          <p:cNvGrpSpPr/>
          <p:nvPr/>
        </p:nvGrpSpPr>
        <p:grpSpPr>
          <a:xfrm>
            <a:off x="4491056" y="985480"/>
            <a:ext cx="737472" cy="737471"/>
            <a:chOff x="5507384" y="1554292"/>
            <a:chExt cx="983296" cy="983294"/>
          </a:xfrm>
        </p:grpSpPr>
        <p:grpSp>
          <p:nvGrpSpPr>
            <p:cNvPr id="190" name="Group 189"/>
            <p:cNvGrpSpPr/>
            <p:nvPr/>
          </p:nvGrpSpPr>
          <p:grpSpPr>
            <a:xfrm>
              <a:off x="5507384" y="1554292"/>
              <a:ext cx="983296" cy="983294"/>
              <a:chOff x="5507384" y="1554292"/>
              <a:chExt cx="983296" cy="983294"/>
            </a:xfrm>
          </p:grpSpPr>
          <p:sp>
            <p:nvSpPr>
              <p:cNvPr id="192" name="Oval 191"/>
              <p:cNvSpPr/>
              <p:nvPr/>
            </p:nvSpPr>
            <p:spPr>
              <a:xfrm>
                <a:off x="5507384" y="1554292"/>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3" name="Oval 192"/>
              <p:cNvSpPr/>
              <p:nvPr/>
            </p:nvSpPr>
            <p:spPr>
              <a:xfrm>
                <a:off x="5606805" y="1653713"/>
                <a:ext cx="784455" cy="784452"/>
              </a:xfrm>
              <a:prstGeom prst="ellipse">
                <a:avLst/>
              </a:prstGeom>
              <a:gradFill>
                <a:gsLst>
                  <a:gs pos="2000">
                    <a:srgbClr val="25AD89"/>
                  </a:gs>
                  <a:gs pos="93000">
                    <a:srgbClr val="1F9072"/>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91" name="TextBox 190"/>
            <p:cNvSpPr txBox="1"/>
            <p:nvPr/>
          </p:nvSpPr>
          <p:spPr>
            <a:xfrm>
              <a:off x="5718828" y="1661219"/>
              <a:ext cx="560411" cy="800218"/>
            </a:xfrm>
            <a:prstGeom prst="rect">
              <a:avLst/>
            </a:prstGeom>
            <a:noFill/>
          </p:spPr>
          <p:txBody>
            <a:bodyPr wrap="non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p:txBody>
        </p:sp>
      </p:grpSp>
      <p:grpSp>
        <p:nvGrpSpPr>
          <p:cNvPr id="160" name="Group 159"/>
          <p:cNvGrpSpPr/>
          <p:nvPr/>
        </p:nvGrpSpPr>
        <p:grpSpPr>
          <a:xfrm>
            <a:off x="3548655" y="2867613"/>
            <a:ext cx="737472" cy="737471"/>
            <a:chOff x="7376934" y="3081730"/>
            <a:chExt cx="983296" cy="983294"/>
          </a:xfrm>
        </p:grpSpPr>
        <p:grpSp>
          <p:nvGrpSpPr>
            <p:cNvPr id="186" name="Group 185"/>
            <p:cNvGrpSpPr/>
            <p:nvPr/>
          </p:nvGrpSpPr>
          <p:grpSpPr>
            <a:xfrm>
              <a:off x="7376934" y="3081730"/>
              <a:ext cx="983296" cy="983294"/>
              <a:chOff x="7376934" y="3081730"/>
              <a:chExt cx="983296" cy="983294"/>
            </a:xfrm>
          </p:grpSpPr>
          <p:sp>
            <p:nvSpPr>
              <p:cNvPr id="188" name="Oval 187"/>
              <p:cNvSpPr/>
              <p:nvPr/>
            </p:nvSpPr>
            <p:spPr>
              <a:xfrm>
                <a:off x="7376934" y="3081730"/>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9" name="Oval 188"/>
              <p:cNvSpPr/>
              <p:nvPr/>
            </p:nvSpPr>
            <p:spPr>
              <a:xfrm>
                <a:off x="7476355" y="3181151"/>
                <a:ext cx="784455" cy="784452"/>
              </a:xfrm>
              <a:prstGeom prst="ellipse">
                <a:avLst/>
              </a:prstGeom>
              <a:gradFill>
                <a:gsLst>
                  <a:gs pos="0">
                    <a:srgbClr val="3B556D"/>
                  </a:gs>
                  <a:gs pos="93000">
                    <a:srgbClr val="202E3B"/>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87" name="TextBox 186"/>
            <p:cNvSpPr txBox="1"/>
            <p:nvPr/>
          </p:nvSpPr>
          <p:spPr>
            <a:xfrm>
              <a:off x="7588377" y="3188657"/>
              <a:ext cx="560411" cy="800218"/>
            </a:xfrm>
            <a:prstGeom prst="rect">
              <a:avLst/>
            </a:prstGeom>
            <a:noFill/>
          </p:spPr>
          <p:txBody>
            <a:bodyPr wrap="non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p>
          </p:txBody>
        </p:sp>
      </p:grpSp>
      <p:grpSp>
        <p:nvGrpSpPr>
          <p:cNvPr id="161" name="Group 160"/>
          <p:cNvGrpSpPr/>
          <p:nvPr/>
        </p:nvGrpSpPr>
        <p:grpSpPr>
          <a:xfrm>
            <a:off x="439277" y="3897664"/>
            <a:ext cx="737472" cy="737471"/>
            <a:chOff x="3637835" y="3081730"/>
            <a:chExt cx="983296" cy="983294"/>
          </a:xfrm>
        </p:grpSpPr>
        <p:grpSp>
          <p:nvGrpSpPr>
            <p:cNvPr id="182" name="Group 181"/>
            <p:cNvGrpSpPr/>
            <p:nvPr/>
          </p:nvGrpSpPr>
          <p:grpSpPr>
            <a:xfrm>
              <a:off x="3637835" y="3081730"/>
              <a:ext cx="983296" cy="983294"/>
              <a:chOff x="3637835" y="3081730"/>
              <a:chExt cx="983296" cy="983294"/>
            </a:xfrm>
          </p:grpSpPr>
          <p:sp>
            <p:nvSpPr>
              <p:cNvPr id="184" name="Oval 183"/>
              <p:cNvSpPr/>
              <p:nvPr/>
            </p:nvSpPr>
            <p:spPr>
              <a:xfrm>
                <a:off x="3637835" y="3081730"/>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5" name="Oval 184"/>
              <p:cNvSpPr/>
              <p:nvPr/>
            </p:nvSpPr>
            <p:spPr>
              <a:xfrm>
                <a:off x="3737256" y="3181151"/>
                <a:ext cx="784455" cy="784452"/>
              </a:xfrm>
              <a:prstGeom prst="ellipse">
                <a:avLst/>
              </a:prstGeom>
              <a:gradFill>
                <a:gsLst>
                  <a:gs pos="0">
                    <a:srgbClr val="DFBE45"/>
                  </a:gs>
                  <a:gs pos="93000">
                    <a:srgbClr val="CBA723"/>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83" name="TextBox 182"/>
            <p:cNvSpPr txBox="1"/>
            <p:nvPr/>
          </p:nvSpPr>
          <p:spPr>
            <a:xfrm>
              <a:off x="3849279" y="3188657"/>
              <a:ext cx="560411" cy="800218"/>
            </a:xfrm>
            <a:prstGeom prst="rect">
              <a:avLst/>
            </a:prstGeom>
            <a:noFill/>
          </p:spPr>
          <p:txBody>
            <a:bodyPr wrap="non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p>
          </p:txBody>
        </p:sp>
      </p:grpSp>
      <p:grpSp>
        <p:nvGrpSpPr>
          <p:cNvPr id="162" name="Group 161"/>
          <p:cNvGrpSpPr/>
          <p:nvPr/>
        </p:nvGrpSpPr>
        <p:grpSpPr>
          <a:xfrm>
            <a:off x="6594430" y="5162699"/>
            <a:ext cx="737472" cy="737471"/>
            <a:chOff x="2052393" y="4894978"/>
            <a:chExt cx="983296" cy="983294"/>
          </a:xfrm>
        </p:grpSpPr>
        <p:grpSp>
          <p:nvGrpSpPr>
            <p:cNvPr id="178" name="Group 177"/>
            <p:cNvGrpSpPr/>
            <p:nvPr/>
          </p:nvGrpSpPr>
          <p:grpSpPr>
            <a:xfrm>
              <a:off x="2052393" y="4894978"/>
              <a:ext cx="983296" cy="983294"/>
              <a:chOff x="2052393" y="4894978"/>
              <a:chExt cx="983296" cy="983294"/>
            </a:xfrm>
          </p:grpSpPr>
          <p:sp>
            <p:nvSpPr>
              <p:cNvPr id="180" name="Oval 179"/>
              <p:cNvSpPr/>
              <p:nvPr/>
            </p:nvSpPr>
            <p:spPr>
              <a:xfrm>
                <a:off x="2052393" y="4894978"/>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1" name="Oval 180"/>
              <p:cNvSpPr/>
              <p:nvPr/>
            </p:nvSpPr>
            <p:spPr>
              <a:xfrm>
                <a:off x="2151814" y="4994399"/>
                <a:ext cx="784455" cy="784452"/>
              </a:xfrm>
              <a:prstGeom prst="ellipse">
                <a:avLst/>
              </a:prstGeom>
              <a:gradFill>
                <a:gsLst>
                  <a:gs pos="0">
                    <a:srgbClr val="D63A36"/>
                  </a:gs>
                  <a:gs pos="93000">
                    <a:srgbClr val="AE2724"/>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79" name="TextBox 178"/>
            <p:cNvSpPr txBox="1"/>
            <p:nvPr/>
          </p:nvSpPr>
          <p:spPr>
            <a:xfrm>
              <a:off x="2263836" y="5001905"/>
              <a:ext cx="560411" cy="800218"/>
            </a:xfrm>
            <a:prstGeom prst="rect">
              <a:avLst/>
            </a:prstGeom>
            <a:noFill/>
          </p:spPr>
          <p:txBody>
            <a:bodyPr wrap="non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p>
          </p:txBody>
        </p:sp>
      </p:grpSp>
      <p:grpSp>
        <p:nvGrpSpPr>
          <p:cNvPr id="165" name="Group 164"/>
          <p:cNvGrpSpPr/>
          <p:nvPr/>
        </p:nvGrpSpPr>
        <p:grpSpPr>
          <a:xfrm>
            <a:off x="822766" y="1004237"/>
            <a:ext cx="737472" cy="737471"/>
            <a:chOff x="1768286" y="1554292"/>
            <a:chExt cx="983296" cy="983294"/>
          </a:xfrm>
        </p:grpSpPr>
        <p:grpSp>
          <p:nvGrpSpPr>
            <p:cNvPr id="166" name="Group 165"/>
            <p:cNvGrpSpPr/>
            <p:nvPr/>
          </p:nvGrpSpPr>
          <p:grpSpPr>
            <a:xfrm>
              <a:off x="1768286" y="1554292"/>
              <a:ext cx="983296" cy="983294"/>
              <a:chOff x="1768286" y="1554292"/>
              <a:chExt cx="983296" cy="983294"/>
            </a:xfrm>
          </p:grpSpPr>
          <p:sp>
            <p:nvSpPr>
              <p:cNvPr id="168" name="Oval 167"/>
              <p:cNvSpPr/>
              <p:nvPr/>
            </p:nvSpPr>
            <p:spPr>
              <a:xfrm>
                <a:off x="1768286" y="1554292"/>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9" name="Oval 168"/>
              <p:cNvSpPr/>
              <p:nvPr/>
            </p:nvSpPr>
            <p:spPr>
              <a:xfrm>
                <a:off x="1867707" y="1653713"/>
                <a:ext cx="784455" cy="784452"/>
              </a:xfrm>
              <a:prstGeom prst="ellipse">
                <a:avLst/>
              </a:prstGeom>
              <a:gradFill>
                <a:gsLst>
                  <a:gs pos="0">
                    <a:srgbClr val="008DF6"/>
                  </a:gs>
                  <a:gs pos="93000">
                    <a:srgbClr val="0070C0"/>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67" name="TextBox 166"/>
            <p:cNvSpPr txBox="1"/>
            <p:nvPr/>
          </p:nvSpPr>
          <p:spPr>
            <a:xfrm>
              <a:off x="1995239" y="1661219"/>
              <a:ext cx="529391" cy="800218"/>
            </a:xfrm>
            <a:prstGeom prst="rect">
              <a:avLst/>
            </a:prstGeom>
            <a:noFill/>
          </p:spPr>
          <p:txBody>
            <a:bodyPr wrap="squar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p>
          </p:txBody>
        </p:sp>
      </p:grpSp>
      <p:grpSp>
        <p:nvGrpSpPr>
          <p:cNvPr id="2" name="Group 1"/>
          <p:cNvGrpSpPr/>
          <p:nvPr/>
        </p:nvGrpSpPr>
        <p:grpSpPr>
          <a:xfrm>
            <a:off x="5305390" y="3468634"/>
            <a:ext cx="3401882" cy="1717148"/>
            <a:chOff x="5305390" y="3534207"/>
            <a:chExt cx="3401882" cy="1717148"/>
          </a:xfrm>
        </p:grpSpPr>
        <p:sp>
          <p:nvSpPr>
            <p:cNvPr id="77" name="TextBox 76"/>
            <p:cNvSpPr txBox="1"/>
            <p:nvPr/>
          </p:nvSpPr>
          <p:spPr>
            <a:xfrm>
              <a:off x="5305390" y="3804805"/>
              <a:ext cx="3401882" cy="1446550"/>
            </a:xfrm>
            <a:prstGeom prst="rect">
              <a:avLst/>
            </a:prstGeom>
            <a:noFill/>
          </p:spPr>
          <p:txBody>
            <a:bodyPr wrap="square" rtlCol="0" anchor="ctr">
              <a:spAutoFit/>
            </a:bodyPr>
            <a:lstStyle/>
            <a:p>
              <a:pPr marL="171450" indent="-171450" defTabSz="514350">
                <a:buFont typeface="Arial" panose="020B0604020202020204" pitchFamily="34" charset="0"/>
                <a:buChar char="•"/>
                <a:defRPr/>
              </a:pPr>
              <a:r>
                <a:rPr lang="en-US" sz="1100" dirty="0">
                  <a:latin typeface="Arial" panose="020B0604020202020204" pitchFamily="34" charset="0"/>
                  <a:cs typeface="Arial" panose="020B0604020202020204" pitchFamily="34" charset="0"/>
                </a:rPr>
                <a:t>Higher/Advanced Higher (English; </a:t>
              </a:r>
              <a:r>
                <a:rPr lang="en-US" sz="1100" dirty="0" err="1">
                  <a:latin typeface="Arial" panose="020B0604020202020204" pitchFamily="34" charset="0"/>
                  <a:cs typeface="Arial" panose="020B0604020202020204" pitchFamily="34" charset="0"/>
                </a:rPr>
                <a:t>Maths</a:t>
              </a:r>
              <a:r>
                <a:rPr lang="en-US" sz="1100" dirty="0">
                  <a:latin typeface="Arial" panose="020B0604020202020204" pitchFamily="34" charset="0"/>
                  <a:cs typeface="Arial" panose="020B0604020202020204" pitchFamily="34" charset="0"/>
                </a:rPr>
                <a:t>; Human Biology)</a:t>
              </a:r>
            </a:p>
            <a:p>
              <a:pPr marL="171450" indent="-171450" defTabSz="514350">
                <a:buFont typeface="Arial" panose="020B0604020202020204" pitchFamily="34" charset="0"/>
                <a:buChar char="•"/>
                <a:defRPr/>
              </a:pPr>
              <a:r>
                <a:rPr lang="en-GB" sz="1100" dirty="0">
                  <a:latin typeface="Arial" panose="020B0604020202020204" pitchFamily="34" charset="0"/>
                  <a:cs typeface="Arial" panose="020B0604020202020204" pitchFamily="34" charset="0"/>
                </a:rPr>
                <a:t>Borders College Schools Academy (Psychology; Care)</a:t>
              </a:r>
              <a:endParaRPr lang="en-US" sz="1100" dirty="0">
                <a:latin typeface="Arial" panose="020B0604020202020204" pitchFamily="34" charset="0"/>
                <a:cs typeface="Arial" panose="020B0604020202020204" pitchFamily="34" charset="0"/>
              </a:endParaRPr>
            </a:p>
            <a:p>
              <a:pPr marL="171450" indent="-171450" defTabSz="514350">
                <a:buFont typeface="Arial" panose="020B0604020202020204" pitchFamily="34" charset="0"/>
                <a:buChar char="•"/>
                <a:defRPr/>
              </a:pPr>
              <a:r>
                <a:rPr lang="en-US" sz="1100" dirty="0">
                  <a:latin typeface="Arial" panose="020B0604020202020204" pitchFamily="34" charset="0"/>
                  <a:cs typeface="Arial" panose="020B0604020202020204" pitchFamily="34" charset="0"/>
                </a:rPr>
                <a:t>Year 2 of Foundation Apprenticeship</a:t>
              </a:r>
            </a:p>
            <a:p>
              <a:pPr marL="171450" indent="-171450" defTabSz="514350">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defTabSz="514350">
                <a:defRPr/>
              </a:pPr>
              <a:r>
                <a:rPr lang="en-US" sz="1100" i="1" dirty="0">
                  <a:latin typeface="Arial" panose="020B0604020202020204" pitchFamily="34" charset="0"/>
                  <a:cs typeface="Arial" panose="020B0604020202020204" pitchFamily="34" charset="0"/>
                </a:rPr>
                <a:t>Leading to University - Bachelors Degree in Midwifery</a:t>
              </a:r>
            </a:p>
          </p:txBody>
        </p:sp>
        <p:sp>
          <p:nvSpPr>
            <p:cNvPr id="78" name="TextBox 77"/>
            <p:cNvSpPr txBox="1"/>
            <p:nvPr/>
          </p:nvSpPr>
          <p:spPr>
            <a:xfrm>
              <a:off x="5505515" y="3534207"/>
              <a:ext cx="2177830" cy="307777"/>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S6</a:t>
              </a:r>
            </a:p>
          </p:txBody>
        </p:sp>
      </p:grpSp>
    </p:spTree>
    <p:extLst>
      <p:ext uri="{BB962C8B-B14F-4D97-AF65-F5344CB8AC3E}">
        <p14:creationId xmlns:p14="http://schemas.microsoft.com/office/powerpoint/2010/main" val="4223562983"/>
      </p:ext>
    </p:extLst>
  </p:cSld>
  <p:clrMapOvr>
    <a:masterClrMapping/>
  </p:clrMapOvr>
  <mc:AlternateContent xmlns:mc="http://schemas.openxmlformats.org/markup-compatibility/2006" xmlns:p14="http://schemas.microsoft.com/office/powerpoint/2010/main">
    <mc:Choice Requires="p14">
      <p:transition spd="slow" p14:dur="2000" advTm="12606"/>
    </mc:Choice>
    <mc:Fallback xmlns="">
      <p:transition spd="slow" advTm="1260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20" y="0"/>
            <a:ext cx="8706152" cy="625164"/>
            <a:chOff x="1493" y="0"/>
            <a:chExt cx="11608202" cy="833552"/>
          </a:xfrm>
        </p:grpSpPr>
        <p:sp>
          <p:nvSpPr>
            <p:cNvPr id="4" name="TextBox 3"/>
            <p:cNvSpPr txBox="1"/>
            <p:nvPr/>
          </p:nvSpPr>
          <p:spPr>
            <a:xfrm>
              <a:off x="11158" y="0"/>
              <a:ext cx="11598537" cy="697627"/>
            </a:xfrm>
            <a:prstGeom prst="rect">
              <a:avLst/>
            </a:prstGeom>
            <a:noFill/>
          </p:spPr>
          <p:txBody>
            <a:bodyPr wrap="square" rtlCol="0" anchor="ctr">
              <a:spAutoFit/>
            </a:bodyPr>
            <a:lstStyle/>
            <a:p>
              <a:r>
                <a:rPr lang="en-US" sz="2800" dirty="0">
                  <a:latin typeface="Arial" panose="020B0604020202020204" pitchFamily="34" charset="0"/>
                  <a:cs typeface="Arial" panose="020B0604020202020204" pitchFamily="34" charset="0"/>
                </a:rPr>
                <a:t>Computing and ICT – Games Developer</a:t>
              </a:r>
            </a:p>
          </p:txBody>
        </p:sp>
        <p:sp>
          <p:nvSpPr>
            <p:cNvPr id="7" name="Rectangle 6"/>
            <p:cNvSpPr/>
            <p:nvPr userDrawn="1"/>
          </p:nvSpPr>
          <p:spPr>
            <a:xfrm>
              <a:off x="1493" y="805164"/>
              <a:ext cx="4203202" cy="28388"/>
            </a:xfrm>
            <a:prstGeom prst="rect">
              <a:avLst/>
            </a:prstGeom>
            <a:solidFill>
              <a:srgbClr val="015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350" dirty="0">
                <a:solidFill>
                  <a:prstClr val="white"/>
                </a:solidFill>
                <a:latin typeface="Arial" panose="020B0604020202020204" pitchFamily="34" charset="0"/>
                <a:cs typeface="Arial" panose="020B0604020202020204" pitchFamily="34" charset="0"/>
              </a:endParaRPr>
            </a:p>
          </p:txBody>
        </p:sp>
      </p:grpSp>
      <p:grpSp>
        <p:nvGrpSpPr>
          <p:cNvPr id="8" name="Group 7"/>
          <p:cNvGrpSpPr/>
          <p:nvPr/>
        </p:nvGrpSpPr>
        <p:grpSpPr>
          <a:xfrm>
            <a:off x="361827" y="628124"/>
            <a:ext cx="8143213" cy="5962162"/>
            <a:chOff x="361827" y="517284"/>
            <a:chExt cx="8143213" cy="5962162"/>
          </a:xfrm>
        </p:grpSpPr>
        <p:sp>
          <p:nvSpPr>
            <p:cNvPr id="65" name="TextBox 64"/>
            <p:cNvSpPr txBox="1"/>
            <p:nvPr/>
          </p:nvSpPr>
          <p:spPr>
            <a:xfrm>
              <a:off x="361827" y="584328"/>
              <a:ext cx="1877836" cy="307777"/>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Primary Education</a:t>
              </a:r>
            </a:p>
          </p:txBody>
        </p:sp>
        <p:sp>
          <p:nvSpPr>
            <p:cNvPr id="63" name="TextBox 62"/>
            <p:cNvSpPr txBox="1"/>
            <p:nvPr/>
          </p:nvSpPr>
          <p:spPr>
            <a:xfrm>
              <a:off x="3623253" y="517284"/>
              <a:ext cx="3142178" cy="307777"/>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S1 – S3 Broad General Education</a:t>
              </a:r>
            </a:p>
          </p:txBody>
        </p:sp>
        <p:grpSp>
          <p:nvGrpSpPr>
            <p:cNvPr id="48" name="Group 47"/>
            <p:cNvGrpSpPr/>
            <p:nvPr/>
          </p:nvGrpSpPr>
          <p:grpSpPr>
            <a:xfrm>
              <a:off x="1263315" y="3383769"/>
              <a:ext cx="2435352" cy="1686653"/>
              <a:chOff x="2515776" y="5445503"/>
              <a:chExt cx="3247137" cy="2248870"/>
            </a:xfrm>
          </p:grpSpPr>
          <p:sp>
            <p:nvSpPr>
              <p:cNvPr id="61" name="TextBox 60"/>
              <p:cNvSpPr txBox="1"/>
              <p:nvPr/>
            </p:nvSpPr>
            <p:spPr>
              <a:xfrm>
                <a:off x="2801384" y="5445503"/>
                <a:ext cx="2961529" cy="410369"/>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S5</a:t>
                </a:r>
              </a:p>
            </p:txBody>
          </p:sp>
          <p:sp>
            <p:nvSpPr>
              <p:cNvPr id="62" name="TextBox 61"/>
              <p:cNvSpPr txBox="1"/>
              <p:nvPr/>
            </p:nvSpPr>
            <p:spPr>
              <a:xfrm>
                <a:off x="2515776" y="5765642"/>
                <a:ext cx="3166908" cy="1928731"/>
              </a:xfrm>
              <a:prstGeom prst="rect">
                <a:avLst/>
              </a:prstGeom>
              <a:noFill/>
            </p:spPr>
            <p:txBody>
              <a:bodyPr wrap="square" rtlCol="0" anchor="ctr">
                <a:spAutoFit/>
              </a:bodyPr>
              <a:lstStyle/>
              <a:p>
                <a:pPr marL="171450" indent="-171450" defTabSz="514350">
                  <a:buFont typeface="Arial" panose="020B0604020202020204" pitchFamily="34" charset="0"/>
                  <a:buChar char="•"/>
                  <a:defRPr/>
                </a:pPr>
                <a:r>
                  <a:rPr lang="en-US" sz="1100" dirty="0">
                    <a:latin typeface="Arial" panose="020B0604020202020204" pitchFamily="34" charset="0"/>
                    <a:cs typeface="Arial" panose="020B0604020202020204" pitchFamily="34" charset="0"/>
                  </a:rPr>
                  <a:t>Higher (English; </a:t>
                </a:r>
                <a:r>
                  <a:rPr lang="en-US" sz="1100" dirty="0" err="1">
                    <a:latin typeface="Arial" panose="020B0604020202020204" pitchFamily="34" charset="0"/>
                    <a:cs typeface="Arial" panose="020B0604020202020204" pitchFamily="34" charset="0"/>
                  </a:rPr>
                  <a:t>Maths</a:t>
                </a:r>
                <a:r>
                  <a:rPr lang="en-US" sz="1100" dirty="0">
                    <a:latin typeface="Arial" panose="020B0604020202020204" pitchFamily="34" charset="0"/>
                    <a:cs typeface="Arial" panose="020B0604020202020204" pitchFamily="34" charset="0"/>
                  </a:rPr>
                  <a:t>; Physics; Computing; Technologies)</a:t>
                </a:r>
              </a:p>
              <a:p>
                <a:pPr defTabSz="514350">
                  <a:defRPr/>
                </a:pPr>
                <a:r>
                  <a:rPr lang="en-US" sz="1100" dirty="0">
                    <a:latin typeface="Arial" panose="020B0604020202020204" pitchFamily="34" charset="0"/>
                    <a:cs typeface="Arial" panose="020B0604020202020204" pitchFamily="34" charset="0"/>
                  </a:rPr>
                  <a:t>OR</a:t>
                </a:r>
              </a:p>
              <a:p>
                <a:pPr marL="171450" indent="-171450" defTabSz="514350">
                  <a:buFont typeface="Arial" panose="020B0604020202020204" pitchFamily="34" charset="0"/>
                  <a:buChar char="•"/>
                  <a:defRPr/>
                </a:pPr>
                <a:r>
                  <a:rPr lang="en-US" sz="1100" dirty="0">
                    <a:latin typeface="Arial" panose="020B0604020202020204" pitchFamily="34" charset="0"/>
                    <a:cs typeface="Arial" panose="020B0604020202020204" pitchFamily="34" charset="0"/>
                  </a:rPr>
                  <a:t>College – Computing NC (SCQF Level 6)</a:t>
                </a:r>
              </a:p>
              <a:p>
                <a:pPr marL="171450" indent="-171450" defTabSz="514350">
                  <a:buFont typeface="Arial" panose="020B0604020202020204" pitchFamily="34" charset="0"/>
                  <a:buChar char="•"/>
                  <a:defRPr/>
                </a:pPr>
                <a:r>
                  <a:rPr lang="en-US" sz="1100" dirty="0">
                    <a:latin typeface="Arial" panose="020B0604020202020204" pitchFamily="34" charset="0"/>
                    <a:cs typeface="Arial" panose="020B0604020202020204" pitchFamily="34" charset="0"/>
                  </a:rPr>
                  <a:t>College – Foundation Apprenticeship Computing and Digital Media (SCQF Level 6)</a:t>
                </a:r>
              </a:p>
            </p:txBody>
          </p:sp>
        </p:grpSp>
        <p:grpSp>
          <p:nvGrpSpPr>
            <p:cNvPr id="50" name="Group 49"/>
            <p:cNvGrpSpPr/>
            <p:nvPr/>
          </p:nvGrpSpPr>
          <p:grpSpPr>
            <a:xfrm>
              <a:off x="487033" y="5558432"/>
              <a:ext cx="8018007" cy="921014"/>
              <a:chOff x="1692646" y="5574242"/>
              <a:chExt cx="10690677" cy="1228024"/>
            </a:xfrm>
          </p:grpSpPr>
          <p:sp>
            <p:nvSpPr>
              <p:cNvPr id="57" name="TextBox 56"/>
              <p:cNvSpPr txBox="1"/>
              <p:nvPr/>
            </p:nvSpPr>
            <p:spPr>
              <a:xfrm>
                <a:off x="1692646" y="5574242"/>
                <a:ext cx="1786264" cy="410372"/>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Skills</a:t>
                </a:r>
              </a:p>
            </p:txBody>
          </p:sp>
          <p:sp>
            <p:nvSpPr>
              <p:cNvPr id="58" name="TextBox 57"/>
              <p:cNvSpPr txBox="1"/>
              <p:nvPr/>
            </p:nvSpPr>
            <p:spPr>
              <a:xfrm>
                <a:off x="2170981" y="6002044"/>
                <a:ext cx="10212342" cy="800222"/>
              </a:xfrm>
              <a:prstGeom prst="rect">
                <a:avLst/>
              </a:prstGeom>
              <a:noFill/>
            </p:spPr>
            <p:txBody>
              <a:bodyPr wrap="square" rtlCol="0" anchor="ctr">
                <a:spAutoFit/>
              </a:bodyPr>
              <a:lstStyle/>
              <a:p>
                <a:pPr defTabSz="514350">
                  <a:defRPr/>
                </a:pPr>
                <a:r>
                  <a:rPr lang="en-GB" sz="1100" dirty="0">
                    <a:latin typeface="Arial" panose="020B0604020202020204" pitchFamily="34" charset="0"/>
                    <a:cs typeface="Arial" panose="020B0604020202020204" pitchFamily="34" charset="0"/>
                  </a:rPr>
                  <a:t>Adaptability	Working with technology		Written communication		Creative	Analysing</a:t>
                </a:r>
                <a:endParaRPr lang="en-US" sz="1100" dirty="0">
                  <a:latin typeface="Arial" panose="020B0604020202020204" pitchFamily="34" charset="0"/>
                  <a:cs typeface="Arial" panose="020B0604020202020204" pitchFamily="34" charset="0"/>
                </a:endParaRPr>
              </a:p>
              <a:p>
                <a:pPr defTabSz="514350">
                  <a:defRPr/>
                </a:pPr>
                <a:endParaRPr lang="en-GB" sz="1100" dirty="0">
                  <a:latin typeface="Arial" panose="020B0604020202020204" pitchFamily="34" charset="0"/>
                  <a:cs typeface="Arial" panose="020B0604020202020204" pitchFamily="34" charset="0"/>
                </a:endParaRPr>
              </a:p>
              <a:p>
                <a:pPr defTabSz="514350">
                  <a:defRPr/>
                </a:pPr>
                <a:r>
                  <a:rPr lang="en-GB" sz="1100" dirty="0">
                    <a:latin typeface="Arial" panose="020B0604020202020204" pitchFamily="34" charset="0"/>
                    <a:cs typeface="Arial" panose="020B0604020202020204" pitchFamily="34" charset="0"/>
                  </a:rPr>
                  <a:t>Problem solving		Researching	Attention to detail	Developing a plan	Making decisions</a:t>
                </a:r>
                <a:r>
                  <a:rPr lang="en-GB" sz="1100" dirty="0">
                    <a:solidFill>
                      <a:schemeClr val="tx2">
                        <a:lumMod val="65000"/>
                        <a:lumOff val="35000"/>
                      </a:schemeClr>
                    </a:solidFill>
                    <a:latin typeface="Arial" panose="020B0604020202020204" pitchFamily="34" charset="0"/>
                    <a:cs typeface="Arial" panose="020B0604020202020204" pitchFamily="34" charset="0"/>
                  </a:rPr>
                  <a:t>	</a:t>
                </a:r>
                <a:endParaRPr lang="en-US" sz="1100" dirty="0">
                  <a:solidFill>
                    <a:schemeClr val="tx2">
                      <a:lumMod val="65000"/>
                      <a:lumOff val="35000"/>
                    </a:schemeClr>
                  </a:solidFill>
                  <a:latin typeface="Arial" panose="020B0604020202020204" pitchFamily="34" charset="0"/>
                  <a:cs typeface="Arial" panose="020B0604020202020204" pitchFamily="34" charset="0"/>
                </a:endParaRPr>
              </a:p>
            </p:txBody>
          </p:sp>
        </p:grpSp>
        <p:grpSp>
          <p:nvGrpSpPr>
            <p:cNvPr id="51" name="Group 50"/>
            <p:cNvGrpSpPr/>
            <p:nvPr/>
          </p:nvGrpSpPr>
          <p:grpSpPr>
            <a:xfrm>
              <a:off x="2752652" y="1873120"/>
              <a:ext cx="3066950" cy="782078"/>
              <a:chOff x="4230132" y="667532"/>
              <a:chExt cx="4089267" cy="1042771"/>
            </a:xfrm>
          </p:grpSpPr>
          <p:sp>
            <p:nvSpPr>
              <p:cNvPr id="55" name="TextBox 54"/>
              <p:cNvSpPr txBox="1"/>
              <p:nvPr/>
            </p:nvSpPr>
            <p:spPr>
              <a:xfrm>
                <a:off x="4495608" y="667532"/>
                <a:ext cx="3749496" cy="410369"/>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S4</a:t>
                </a:r>
              </a:p>
            </p:txBody>
          </p:sp>
          <p:sp>
            <p:nvSpPr>
              <p:cNvPr id="56" name="TextBox 55"/>
              <p:cNvSpPr txBox="1"/>
              <p:nvPr/>
            </p:nvSpPr>
            <p:spPr>
              <a:xfrm>
                <a:off x="4230132" y="1135787"/>
                <a:ext cx="4089267" cy="574516"/>
              </a:xfrm>
              <a:prstGeom prst="rect">
                <a:avLst/>
              </a:prstGeom>
              <a:noFill/>
            </p:spPr>
            <p:txBody>
              <a:bodyPr wrap="square" rtlCol="0" anchor="ctr">
                <a:spAutoFit/>
              </a:bodyPr>
              <a:lstStyle/>
              <a:p>
                <a:pPr marL="171450" indent="-171450" defTabSz="514350">
                  <a:buFont typeface="Arial" panose="020B0604020202020204" pitchFamily="34" charset="0"/>
                  <a:buChar char="•"/>
                  <a:defRPr/>
                </a:pPr>
                <a:r>
                  <a:rPr lang="en-GB" sz="1100" dirty="0">
                    <a:latin typeface="Arial" panose="020B0604020202020204" pitchFamily="34" charset="0"/>
                    <a:cs typeface="Arial" panose="020B0604020202020204" pitchFamily="34" charset="0"/>
                  </a:rPr>
                  <a:t>N4/N5 (English; Maths; Physics; Computing; Technologies)</a:t>
                </a:r>
              </a:p>
            </p:txBody>
          </p:sp>
        </p:grpSp>
      </p:grpSp>
      <p:grpSp>
        <p:nvGrpSpPr>
          <p:cNvPr id="157" name="Group 156"/>
          <p:cNvGrpSpPr/>
          <p:nvPr/>
        </p:nvGrpSpPr>
        <p:grpSpPr>
          <a:xfrm>
            <a:off x="-11506" y="1112152"/>
            <a:ext cx="9136158" cy="4544040"/>
            <a:chOff x="-14990" y="1922398"/>
            <a:chExt cx="12181544" cy="3558978"/>
          </a:xfrm>
        </p:grpSpPr>
        <p:sp>
          <p:nvSpPr>
            <p:cNvPr id="194" name="Freeform 193"/>
            <p:cNvSpPr/>
            <p:nvPr/>
          </p:nvSpPr>
          <p:spPr>
            <a:xfrm>
              <a:off x="-14288" y="2042710"/>
              <a:ext cx="12180842" cy="3342092"/>
            </a:xfrm>
            <a:custGeom>
              <a:avLst/>
              <a:gdLst>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83"/>
                <a:gd name="connsiteX1" fmla="*/ 8069943 w 12162971"/>
                <a:gd name="connsiteY1" fmla="*/ 0 h 3425383"/>
                <a:gd name="connsiteX2" fmla="*/ 8069943 w 12162971"/>
                <a:gd name="connsiteY2" fmla="*/ 1567543 h 3425383"/>
                <a:gd name="connsiteX3" fmla="*/ 1901371 w 12162971"/>
                <a:gd name="connsiteY3" fmla="*/ 1567543 h 3425383"/>
                <a:gd name="connsiteX4" fmla="*/ 1901371 w 12162971"/>
                <a:gd name="connsiteY4" fmla="*/ 3425372 h 3425383"/>
                <a:gd name="connsiteX5" fmla="*/ 12162971 w 12162971"/>
                <a:gd name="connsiteY5" fmla="*/ 3425372 h 3425383"/>
                <a:gd name="connsiteX0" fmla="*/ 0 w 12162971"/>
                <a:gd name="connsiteY0" fmla="*/ 0 h 3425381"/>
                <a:gd name="connsiteX1" fmla="*/ 8069943 w 12162971"/>
                <a:gd name="connsiteY1" fmla="*/ 0 h 3425381"/>
                <a:gd name="connsiteX2" fmla="*/ 8069943 w 12162971"/>
                <a:gd name="connsiteY2" fmla="*/ 1567543 h 3425381"/>
                <a:gd name="connsiteX3" fmla="*/ 1901371 w 12162971"/>
                <a:gd name="connsiteY3" fmla="*/ 1567543 h 3425381"/>
                <a:gd name="connsiteX4" fmla="*/ 1901371 w 12162971"/>
                <a:gd name="connsiteY4" fmla="*/ 3425372 h 3425381"/>
                <a:gd name="connsiteX5" fmla="*/ 12162971 w 12162971"/>
                <a:gd name="connsiteY5" fmla="*/ 3425372 h 3425381"/>
                <a:gd name="connsiteX0" fmla="*/ 0 w 12162971"/>
                <a:gd name="connsiteY0" fmla="*/ 0 h 3425382"/>
                <a:gd name="connsiteX1" fmla="*/ 8069943 w 12162971"/>
                <a:gd name="connsiteY1" fmla="*/ 0 h 3425382"/>
                <a:gd name="connsiteX2" fmla="*/ 8069943 w 12162971"/>
                <a:gd name="connsiteY2" fmla="*/ 1567543 h 3425382"/>
                <a:gd name="connsiteX3" fmla="*/ 1901371 w 12162971"/>
                <a:gd name="connsiteY3" fmla="*/ 1567543 h 3425382"/>
                <a:gd name="connsiteX4" fmla="*/ 1901371 w 12162971"/>
                <a:gd name="connsiteY4" fmla="*/ 3425372 h 3425382"/>
                <a:gd name="connsiteX5" fmla="*/ 12162971 w 12162971"/>
                <a:gd name="connsiteY5" fmla="*/ 3425372 h 342538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443 h 3425815"/>
                <a:gd name="connsiteX1" fmla="*/ 7976454 w 12162971"/>
                <a:gd name="connsiteY1" fmla="*/ 0 h 3425815"/>
                <a:gd name="connsiteX2" fmla="*/ 8069943 w 12162971"/>
                <a:gd name="connsiteY2" fmla="*/ 443 h 3425815"/>
                <a:gd name="connsiteX3" fmla="*/ 8069943 w 12162971"/>
                <a:gd name="connsiteY3" fmla="*/ 1567986 h 3425815"/>
                <a:gd name="connsiteX4" fmla="*/ 1901371 w 12162971"/>
                <a:gd name="connsiteY4" fmla="*/ 1567986 h 3425815"/>
                <a:gd name="connsiteX5" fmla="*/ 1901371 w 12162971"/>
                <a:gd name="connsiteY5" fmla="*/ 3425815 h 3425815"/>
                <a:gd name="connsiteX6" fmla="*/ 12162971 w 12162971"/>
                <a:gd name="connsiteY6" fmla="*/ 3425815 h 3425815"/>
                <a:gd name="connsiteX0" fmla="*/ 0 w 12162971"/>
                <a:gd name="connsiteY0" fmla="*/ 5653 h 3431025"/>
                <a:gd name="connsiteX1" fmla="*/ 7976454 w 12162971"/>
                <a:gd name="connsiteY1" fmla="*/ 5210 h 3431025"/>
                <a:gd name="connsiteX2" fmla="*/ 8069943 w 12162971"/>
                <a:gd name="connsiteY2" fmla="*/ 5653 h 3431025"/>
                <a:gd name="connsiteX3" fmla="*/ 8069943 w 12162971"/>
                <a:gd name="connsiteY3" fmla="*/ 1573196 h 3431025"/>
                <a:gd name="connsiteX4" fmla="*/ 1901371 w 12162971"/>
                <a:gd name="connsiteY4" fmla="*/ 1573196 h 3431025"/>
                <a:gd name="connsiteX5" fmla="*/ 1901371 w 12162971"/>
                <a:gd name="connsiteY5" fmla="*/ 3431025 h 3431025"/>
                <a:gd name="connsiteX6" fmla="*/ 12162971 w 12162971"/>
                <a:gd name="connsiteY6" fmla="*/ 3431025 h 3431025"/>
                <a:gd name="connsiteX0" fmla="*/ 0 w 12162971"/>
                <a:gd name="connsiteY0" fmla="*/ 645 h 3426017"/>
                <a:gd name="connsiteX1" fmla="*/ 7976454 w 12162971"/>
                <a:gd name="connsiteY1" fmla="*/ 202 h 3426017"/>
                <a:gd name="connsiteX2" fmla="*/ 8069943 w 12162971"/>
                <a:gd name="connsiteY2" fmla="*/ 9934 h 3426017"/>
                <a:gd name="connsiteX3" fmla="*/ 8069943 w 12162971"/>
                <a:gd name="connsiteY3" fmla="*/ 1568188 h 3426017"/>
                <a:gd name="connsiteX4" fmla="*/ 1901371 w 12162971"/>
                <a:gd name="connsiteY4" fmla="*/ 1568188 h 3426017"/>
                <a:gd name="connsiteX5" fmla="*/ 1901371 w 12162971"/>
                <a:gd name="connsiteY5" fmla="*/ 3426017 h 3426017"/>
                <a:gd name="connsiteX6" fmla="*/ 12162971 w 12162971"/>
                <a:gd name="connsiteY6" fmla="*/ 3426017 h 3426017"/>
                <a:gd name="connsiteX0" fmla="*/ 0 w 12162971"/>
                <a:gd name="connsiteY0" fmla="*/ 443 h 3425815"/>
                <a:gd name="connsiteX1" fmla="*/ 7976454 w 12162971"/>
                <a:gd name="connsiteY1" fmla="*/ 0 h 3425815"/>
                <a:gd name="connsiteX2" fmla="*/ 8069943 w 12162971"/>
                <a:gd name="connsiteY2" fmla="*/ 12828 h 3425815"/>
                <a:gd name="connsiteX3" fmla="*/ 8069943 w 12162971"/>
                <a:gd name="connsiteY3" fmla="*/ 1567986 h 3425815"/>
                <a:gd name="connsiteX4" fmla="*/ 1901371 w 12162971"/>
                <a:gd name="connsiteY4" fmla="*/ 1567986 h 3425815"/>
                <a:gd name="connsiteX5" fmla="*/ 1901371 w 12162971"/>
                <a:gd name="connsiteY5" fmla="*/ 3425815 h 3425815"/>
                <a:gd name="connsiteX6" fmla="*/ 12162971 w 12162971"/>
                <a:gd name="connsiteY6" fmla="*/ 3425815 h 3425815"/>
                <a:gd name="connsiteX0" fmla="*/ 0 w 12162971"/>
                <a:gd name="connsiteY0" fmla="*/ 1457 h 3426829"/>
                <a:gd name="connsiteX1" fmla="*/ 7976454 w 12162971"/>
                <a:gd name="connsiteY1" fmla="*/ 1014 h 3426829"/>
                <a:gd name="connsiteX2" fmla="*/ 8069943 w 12162971"/>
                <a:gd name="connsiteY2" fmla="*/ 13842 h 3426829"/>
                <a:gd name="connsiteX3" fmla="*/ 8069943 w 12162971"/>
                <a:gd name="connsiteY3" fmla="*/ 1569000 h 3426829"/>
                <a:gd name="connsiteX4" fmla="*/ 1901371 w 12162971"/>
                <a:gd name="connsiteY4" fmla="*/ 1569000 h 3426829"/>
                <a:gd name="connsiteX5" fmla="*/ 1901371 w 12162971"/>
                <a:gd name="connsiteY5" fmla="*/ 3426829 h 3426829"/>
                <a:gd name="connsiteX6" fmla="*/ 12162971 w 12162971"/>
                <a:gd name="connsiteY6" fmla="*/ 3426829 h 3426829"/>
                <a:gd name="connsiteX0" fmla="*/ 0 w 12162971"/>
                <a:gd name="connsiteY0" fmla="*/ 9289 h 3434661"/>
                <a:gd name="connsiteX1" fmla="*/ 7976454 w 12162971"/>
                <a:gd name="connsiteY1" fmla="*/ 8846 h 3434661"/>
                <a:gd name="connsiteX2" fmla="*/ 8069943 w 12162971"/>
                <a:gd name="connsiteY2" fmla="*/ 21674 h 3434661"/>
                <a:gd name="connsiteX3" fmla="*/ 8069943 w 12162971"/>
                <a:gd name="connsiteY3" fmla="*/ 1576832 h 3434661"/>
                <a:gd name="connsiteX4" fmla="*/ 1901371 w 12162971"/>
                <a:gd name="connsiteY4" fmla="*/ 1576832 h 3434661"/>
                <a:gd name="connsiteX5" fmla="*/ 1901371 w 12162971"/>
                <a:gd name="connsiteY5" fmla="*/ 3434661 h 3434661"/>
                <a:gd name="connsiteX6" fmla="*/ 12162971 w 12162971"/>
                <a:gd name="connsiteY6" fmla="*/ 3434661 h 3434661"/>
                <a:gd name="connsiteX0" fmla="*/ 0 w 12162971"/>
                <a:gd name="connsiteY0" fmla="*/ 1000 h 3426372"/>
                <a:gd name="connsiteX1" fmla="*/ 7976454 w 12162971"/>
                <a:gd name="connsiteY1" fmla="*/ 557 h 3426372"/>
                <a:gd name="connsiteX2" fmla="*/ 8069943 w 12162971"/>
                <a:gd name="connsiteY2" fmla="*/ 13385 h 3426372"/>
                <a:gd name="connsiteX3" fmla="*/ 8069943 w 12162971"/>
                <a:gd name="connsiteY3" fmla="*/ 1568543 h 3426372"/>
                <a:gd name="connsiteX4" fmla="*/ 1901371 w 12162971"/>
                <a:gd name="connsiteY4" fmla="*/ 1568543 h 3426372"/>
                <a:gd name="connsiteX5" fmla="*/ 1901371 w 12162971"/>
                <a:gd name="connsiteY5" fmla="*/ 3426372 h 3426372"/>
                <a:gd name="connsiteX6" fmla="*/ 12162971 w 12162971"/>
                <a:gd name="connsiteY6" fmla="*/ 3426372 h 3426372"/>
                <a:gd name="connsiteX0" fmla="*/ 0 w 12162971"/>
                <a:gd name="connsiteY0" fmla="*/ 7001 h 3432373"/>
                <a:gd name="connsiteX1" fmla="*/ 7949334 w 12162971"/>
                <a:gd name="connsiteY1" fmla="*/ 366 h 3432373"/>
                <a:gd name="connsiteX2" fmla="*/ 8069943 w 12162971"/>
                <a:gd name="connsiteY2" fmla="*/ 19386 h 3432373"/>
                <a:gd name="connsiteX3" fmla="*/ 8069943 w 12162971"/>
                <a:gd name="connsiteY3" fmla="*/ 1574544 h 3432373"/>
                <a:gd name="connsiteX4" fmla="*/ 1901371 w 12162971"/>
                <a:gd name="connsiteY4" fmla="*/ 1574544 h 3432373"/>
                <a:gd name="connsiteX5" fmla="*/ 1901371 w 12162971"/>
                <a:gd name="connsiteY5" fmla="*/ 3432373 h 3432373"/>
                <a:gd name="connsiteX6" fmla="*/ 12162971 w 12162971"/>
                <a:gd name="connsiteY6" fmla="*/ 3432373 h 3432373"/>
                <a:gd name="connsiteX0" fmla="*/ 0 w 12162971"/>
                <a:gd name="connsiteY0" fmla="*/ 3981 h 3429353"/>
                <a:gd name="connsiteX1" fmla="*/ 7940293 w 12162971"/>
                <a:gd name="connsiteY1" fmla="*/ 443 h 3429353"/>
                <a:gd name="connsiteX2" fmla="*/ 8069943 w 12162971"/>
                <a:gd name="connsiteY2" fmla="*/ 16366 h 3429353"/>
                <a:gd name="connsiteX3" fmla="*/ 8069943 w 12162971"/>
                <a:gd name="connsiteY3" fmla="*/ 1571524 h 3429353"/>
                <a:gd name="connsiteX4" fmla="*/ 1901371 w 12162971"/>
                <a:gd name="connsiteY4" fmla="*/ 1571524 h 3429353"/>
                <a:gd name="connsiteX5" fmla="*/ 1901371 w 12162971"/>
                <a:gd name="connsiteY5" fmla="*/ 3429353 h 3429353"/>
                <a:gd name="connsiteX6" fmla="*/ 12162971 w 12162971"/>
                <a:gd name="connsiteY6" fmla="*/ 3429353 h 3429353"/>
                <a:gd name="connsiteX0" fmla="*/ 0 w 12162971"/>
                <a:gd name="connsiteY0" fmla="*/ 4094 h 3429466"/>
                <a:gd name="connsiteX1" fmla="*/ 7940293 w 12162971"/>
                <a:gd name="connsiteY1" fmla="*/ 556 h 3429466"/>
                <a:gd name="connsiteX2" fmla="*/ 8072956 w 12162971"/>
                <a:gd name="connsiteY2" fmla="*/ 13383 h 3429466"/>
                <a:gd name="connsiteX3" fmla="*/ 8069943 w 12162971"/>
                <a:gd name="connsiteY3" fmla="*/ 1571637 h 3429466"/>
                <a:gd name="connsiteX4" fmla="*/ 1901371 w 12162971"/>
                <a:gd name="connsiteY4" fmla="*/ 1571637 h 3429466"/>
                <a:gd name="connsiteX5" fmla="*/ 1901371 w 12162971"/>
                <a:gd name="connsiteY5" fmla="*/ 3429466 h 3429466"/>
                <a:gd name="connsiteX6" fmla="*/ 12162971 w 12162971"/>
                <a:gd name="connsiteY6" fmla="*/ 3429466 h 3429466"/>
                <a:gd name="connsiteX0" fmla="*/ 0 w 12162971"/>
                <a:gd name="connsiteY0" fmla="*/ 4637 h 3430009"/>
                <a:gd name="connsiteX1" fmla="*/ 7940293 w 12162971"/>
                <a:gd name="connsiteY1" fmla="*/ 1099 h 3430009"/>
                <a:gd name="connsiteX2" fmla="*/ 8072956 w 12162971"/>
                <a:gd name="connsiteY2" fmla="*/ 7733 h 3430009"/>
                <a:gd name="connsiteX3" fmla="*/ 8069943 w 12162971"/>
                <a:gd name="connsiteY3" fmla="*/ 1572180 h 3430009"/>
                <a:gd name="connsiteX4" fmla="*/ 1901371 w 12162971"/>
                <a:gd name="connsiteY4" fmla="*/ 1572180 h 3430009"/>
                <a:gd name="connsiteX5" fmla="*/ 1901371 w 12162971"/>
                <a:gd name="connsiteY5" fmla="*/ 3430009 h 3430009"/>
                <a:gd name="connsiteX6" fmla="*/ 12162971 w 12162971"/>
                <a:gd name="connsiteY6" fmla="*/ 3430009 h 3430009"/>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01371 w 12162971"/>
                <a:gd name="connsiteY4" fmla="*/ 1571448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2971" h="3429277">
                  <a:moveTo>
                    <a:pt x="0" y="3905"/>
                  </a:moveTo>
                  <a:lnTo>
                    <a:pt x="7940293" y="367"/>
                  </a:lnTo>
                  <a:cubicBezTo>
                    <a:pt x="7983510" y="-2582"/>
                    <a:pt x="8032753" y="13046"/>
                    <a:pt x="8072956" y="19386"/>
                  </a:cubicBezTo>
                  <a:cubicBezTo>
                    <a:pt x="9117985" y="324186"/>
                    <a:pt x="8795658" y="1585963"/>
                    <a:pt x="8069943" y="1571448"/>
                  </a:cubicBezTo>
                  <a:lnTo>
                    <a:pt x="1922465" y="1565256"/>
                  </a:lnTo>
                  <a:cubicBezTo>
                    <a:pt x="788443" y="1675947"/>
                    <a:pt x="838814" y="3365608"/>
                    <a:pt x="1901371" y="3429277"/>
                  </a:cubicBezTo>
                  <a:lnTo>
                    <a:pt x="12162971" y="3429277"/>
                  </a:lnTo>
                </a:path>
              </a:pathLst>
            </a:custGeom>
            <a:noFill/>
            <a:ln w="4413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nvGrpSpPr>
            <p:cNvPr id="195" name="Group 194"/>
            <p:cNvGrpSpPr/>
            <p:nvPr/>
          </p:nvGrpSpPr>
          <p:grpSpPr>
            <a:xfrm>
              <a:off x="-14990" y="1922398"/>
              <a:ext cx="12180842" cy="3558978"/>
              <a:chOff x="-14990" y="1922398"/>
              <a:chExt cx="12180842" cy="3558978"/>
            </a:xfrm>
          </p:grpSpPr>
          <p:sp>
            <p:nvSpPr>
              <p:cNvPr id="196" name="Freeform 195"/>
              <p:cNvSpPr/>
              <p:nvPr/>
            </p:nvSpPr>
            <p:spPr>
              <a:xfrm>
                <a:off x="-14990" y="2031330"/>
                <a:ext cx="12180842" cy="3342092"/>
              </a:xfrm>
              <a:custGeom>
                <a:avLst/>
                <a:gdLst>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83"/>
                  <a:gd name="connsiteX1" fmla="*/ 8069943 w 12162971"/>
                  <a:gd name="connsiteY1" fmla="*/ 0 h 3425383"/>
                  <a:gd name="connsiteX2" fmla="*/ 8069943 w 12162971"/>
                  <a:gd name="connsiteY2" fmla="*/ 1567543 h 3425383"/>
                  <a:gd name="connsiteX3" fmla="*/ 1901371 w 12162971"/>
                  <a:gd name="connsiteY3" fmla="*/ 1567543 h 3425383"/>
                  <a:gd name="connsiteX4" fmla="*/ 1901371 w 12162971"/>
                  <a:gd name="connsiteY4" fmla="*/ 3425372 h 3425383"/>
                  <a:gd name="connsiteX5" fmla="*/ 12162971 w 12162971"/>
                  <a:gd name="connsiteY5" fmla="*/ 3425372 h 3425383"/>
                  <a:gd name="connsiteX0" fmla="*/ 0 w 12162971"/>
                  <a:gd name="connsiteY0" fmla="*/ 0 h 3425381"/>
                  <a:gd name="connsiteX1" fmla="*/ 8069943 w 12162971"/>
                  <a:gd name="connsiteY1" fmla="*/ 0 h 3425381"/>
                  <a:gd name="connsiteX2" fmla="*/ 8069943 w 12162971"/>
                  <a:gd name="connsiteY2" fmla="*/ 1567543 h 3425381"/>
                  <a:gd name="connsiteX3" fmla="*/ 1901371 w 12162971"/>
                  <a:gd name="connsiteY3" fmla="*/ 1567543 h 3425381"/>
                  <a:gd name="connsiteX4" fmla="*/ 1901371 w 12162971"/>
                  <a:gd name="connsiteY4" fmla="*/ 3425372 h 3425381"/>
                  <a:gd name="connsiteX5" fmla="*/ 12162971 w 12162971"/>
                  <a:gd name="connsiteY5" fmla="*/ 3425372 h 3425381"/>
                  <a:gd name="connsiteX0" fmla="*/ 0 w 12162971"/>
                  <a:gd name="connsiteY0" fmla="*/ 0 h 3425382"/>
                  <a:gd name="connsiteX1" fmla="*/ 8069943 w 12162971"/>
                  <a:gd name="connsiteY1" fmla="*/ 0 h 3425382"/>
                  <a:gd name="connsiteX2" fmla="*/ 8069943 w 12162971"/>
                  <a:gd name="connsiteY2" fmla="*/ 1567543 h 3425382"/>
                  <a:gd name="connsiteX3" fmla="*/ 1901371 w 12162971"/>
                  <a:gd name="connsiteY3" fmla="*/ 1567543 h 3425382"/>
                  <a:gd name="connsiteX4" fmla="*/ 1901371 w 12162971"/>
                  <a:gd name="connsiteY4" fmla="*/ 3425372 h 3425382"/>
                  <a:gd name="connsiteX5" fmla="*/ 12162971 w 12162971"/>
                  <a:gd name="connsiteY5" fmla="*/ 3425372 h 342538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443 h 3425815"/>
                  <a:gd name="connsiteX1" fmla="*/ 7976454 w 12162971"/>
                  <a:gd name="connsiteY1" fmla="*/ 0 h 3425815"/>
                  <a:gd name="connsiteX2" fmla="*/ 8069943 w 12162971"/>
                  <a:gd name="connsiteY2" fmla="*/ 443 h 3425815"/>
                  <a:gd name="connsiteX3" fmla="*/ 8069943 w 12162971"/>
                  <a:gd name="connsiteY3" fmla="*/ 1567986 h 3425815"/>
                  <a:gd name="connsiteX4" fmla="*/ 1901371 w 12162971"/>
                  <a:gd name="connsiteY4" fmla="*/ 1567986 h 3425815"/>
                  <a:gd name="connsiteX5" fmla="*/ 1901371 w 12162971"/>
                  <a:gd name="connsiteY5" fmla="*/ 3425815 h 3425815"/>
                  <a:gd name="connsiteX6" fmla="*/ 12162971 w 12162971"/>
                  <a:gd name="connsiteY6" fmla="*/ 3425815 h 3425815"/>
                  <a:gd name="connsiteX0" fmla="*/ 0 w 12162971"/>
                  <a:gd name="connsiteY0" fmla="*/ 5653 h 3431025"/>
                  <a:gd name="connsiteX1" fmla="*/ 7976454 w 12162971"/>
                  <a:gd name="connsiteY1" fmla="*/ 5210 h 3431025"/>
                  <a:gd name="connsiteX2" fmla="*/ 8069943 w 12162971"/>
                  <a:gd name="connsiteY2" fmla="*/ 5653 h 3431025"/>
                  <a:gd name="connsiteX3" fmla="*/ 8069943 w 12162971"/>
                  <a:gd name="connsiteY3" fmla="*/ 1573196 h 3431025"/>
                  <a:gd name="connsiteX4" fmla="*/ 1901371 w 12162971"/>
                  <a:gd name="connsiteY4" fmla="*/ 1573196 h 3431025"/>
                  <a:gd name="connsiteX5" fmla="*/ 1901371 w 12162971"/>
                  <a:gd name="connsiteY5" fmla="*/ 3431025 h 3431025"/>
                  <a:gd name="connsiteX6" fmla="*/ 12162971 w 12162971"/>
                  <a:gd name="connsiteY6" fmla="*/ 3431025 h 3431025"/>
                  <a:gd name="connsiteX0" fmla="*/ 0 w 12162971"/>
                  <a:gd name="connsiteY0" fmla="*/ 645 h 3426017"/>
                  <a:gd name="connsiteX1" fmla="*/ 7976454 w 12162971"/>
                  <a:gd name="connsiteY1" fmla="*/ 202 h 3426017"/>
                  <a:gd name="connsiteX2" fmla="*/ 8069943 w 12162971"/>
                  <a:gd name="connsiteY2" fmla="*/ 9934 h 3426017"/>
                  <a:gd name="connsiteX3" fmla="*/ 8069943 w 12162971"/>
                  <a:gd name="connsiteY3" fmla="*/ 1568188 h 3426017"/>
                  <a:gd name="connsiteX4" fmla="*/ 1901371 w 12162971"/>
                  <a:gd name="connsiteY4" fmla="*/ 1568188 h 3426017"/>
                  <a:gd name="connsiteX5" fmla="*/ 1901371 w 12162971"/>
                  <a:gd name="connsiteY5" fmla="*/ 3426017 h 3426017"/>
                  <a:gd name="connsiteX6" fmla="*/ 12162971 w 12162971"/>
                  <a:gd name="connsiteY6" fmla="*/ 3426017 h 3426017"/>
                  <a:gd name="connsiteX0" fmla="*/ 0 w 12162971"/>
                  <a:gd name="connsiteY0" fmla="*/ 443 h 3425815"/>
                  <a:gd name="connsiteX1" fmla="*/ 7976454 w 12162971"/>
                  <a:gd name="connsiteY1" fmla="*/ 0 h 3425815"/>
                  <a:gd name="connsiteX2" fmla="*/ 8069943 w 12162971"/>
                  <a:gd name="connsiteY2" fmla="*/ 12828 h 3425815"/>
                  <a:gd name="connsiteX3" fmla="*/ 8069943 w 12162971"/>
                  <a:gd name="connsiteY3" fmla="*/ 1567986 h 3425815"/>
                  <a:gd name="connsiteX4" fmla="*/ 1901371 w 12162971"/>
                  <a:gd name="connsiteY4" fmla="*/ 1567986 h 3425815"/>
                  <a:gd name="connsiteX5" fmla="*/ 1901371 w 12162971"/>
                  <a:gd name="connsiteY5" fmla="*/ 3425815 h 3425815"/>
                  <a:gd name="connsiteX6" fmla="*/ 12162971 w 12162971"/>
                  <a:gd name="connsiteY6" fmla="*/ 3425815 h 3425815"/>
                  <a:gd name="connsiteX0" fmla="*/ 0 w 12162971"/>
                  <a:gd name="connsiteY0" fmla="*/ 1457 h 3426829"/>
                  <a:gd name="connsiteX1" fmla="*/ 7976454 w 12162971"/>
                  <a:gd name="connsiteY1" fmla="*/ 1014 h 3426829"/>
                  <a:gd name="connsiteX2" fmla="*/ 8069943 w 12162971"/>
                  <a:gd name="connsiteY2" fmla="*/ 13842 h 3426829"/>
                  <a:gd name="connsiteX3" fmla="*/ 8069943 w 12162971"/>
                  <a:gd name="connsiteY3" fmla="*/ 1569000 h 3426829"/>
                  <a:gd name="connsiteX4" fmla="*/ 1901371 w 12162971"/>
                  <a:gd name="connsiteY4" fmla="*/ 1569000 h 3426829"/>
                  <a:gd name="connsiteX5" fmla="*/ 1901371 w 12162971"/>
                  <a:gd name="connsiteY5" fmla="*/ 3426829 h 3426829"/>
                  <a:gd name="connsiteX6" fmla="*/ 12162971 w 12162971"/>
                  <a:gd name="connsiteY6" fmla="*/ 3426829 h 3426829"/>
                  <a:gd name="connsiteX0" fmla="*/ 0 w 12162971"/>
                  <a:gd name="connsiteY0" fmla="*/ 9289 h 3434661"/>
                  <a:gd name="connsiteX1" fmla="*/ 7976454 w 12162971"/>
                  <a:gd name="connsiteY1" fmla="*/ 8846 h 3434661"/>
                  <a:gd name="connsiteX2" fmla="*/ 8069943 w 12162971"/>
                  <a:gd name="connsiteY2" fmla="*/ 21674 h 3434661"/>
                  <a:gd name="connsiteX3" fmla="*/ 8069943 w 12162971"/>
                  <a:gd name="connsiteY3" fmla="*/ 1576832 h 3434661"/>
                  <a:gd name="connsiteX4" fmla="*/ 1901371 w 12162971"/>
                  <a:gd name="connsiteY4" fmla="*/ 1576832 h 3434661"/>
                  <a:gd name="connsiteX5" fmla="*/ 1901371 w 12162971"/>
                  <a:gd name="connsiteY5" fmla="*/ 3434661 h 3434661"/>
                  <a:gd name="connsiteX6" fmla="*/ 12162971 w 12162971"/>
                  <a:gd name="connsiteY6" fmla="*/ 3434661 h 3434661"/>
                  <a:gd name="connsiteX0" fmla="*/ 0 w 12162971"/>
                  <a:gd name="connsiteY0" fmla="*/ 1000 h 3426372"/>
                  <a:gd name="connsiteX1" fmla="*/ 7976454 w 12162971"/>
                  <a:gd name="connsiteY1" fmla="*/ 557 h 3426372"/>
                  <a:gd name="connsiteX2" fmla="*/ 8069943 w 12162971"/>
                  <a:gd name="connsiteY2" fmla="*/ 13385 h 3426372"/>
                  <a:gd name="connsiteX3" fmla="*/ 8069943 w 12162971"/>
                  <a:gd name="connsiteY3" fmla="*/ 1568543 h 3426372"/>
                  <a:gd name="connsiteX4" fmla="*/ 1901371 w 12162971"/>
                  <a:gd name="connsiteY4" fmla="*/ 1568543 h 3426372"/>
                  <a:gd name="connsiteX5" fmla="*/ 1901371 w 12162971"/>
                  <a:gd name="connsiteY5" fmla="*/ 3426372 h 3426372"/>
                  <a:gd name="connsiteX6" fmla="*/ 12162971 w 12162971"/>
                  <a:gd name="connsiteY6" fmla="*/ 3426372 h 3426372"/>
                  <a:gd name="connsiteX0" fmla="*/ 0 w 12162971"/>
                  <a:gd name="connsiteY0" fmla="*/ 7001 h 3432373"/>
                  <a:gd name="connsiteX1" fmla="*/ 7949334 w 12162971"/>
                  <a:gd name="connsiteY1" fmla="*/ 366 h 3432373"/>
                  <a:gd name="connsiteX2" fmla="*/ 8069943 w 12162971"/>
                  <a:gd name="connsiteY2" fmla="*/ 19386 h 3432373"/>
                  <a:gd name="connsiteX3" fmla="*/ 8069943 w 12162971"/>
                  <a:gd name="connsiteY3" fmla="*/ 1574544 h 3432373"/>
                  <a:gd name="connsiteX4" fmla="*/ 1901371 w 12162971"/>
                  <a:gd name="connsiteY4" fmla="*/ 1574544 h 3432373"/>
                  <a:gd name="connsiteX5" fmla="*/ 1901371 w 12162971"/>
                  <a:gd name="connsiteY5" fmla="*/ 3432373 h 3432373"/>
                  <a:gd name="connsiteX6" fmla="*/ 12162971 w 12162971"/>
                  <a:gd name="connsiteY6" fmla="*/ 3432373 h 3432373"/>
                  <a:gd name="connsiteX0" fmla="*/ 0 w 12162971"/>
                  <a:gd name="connsiteY0" fmla="*/ 3981 h 3429353"/>
                  <a:gd name="connsiteX1" fmla="*/ 7940293 w 12162971"/>
                  <a:gd name="connsiteY1" fmla="*/ 443 h 3429353"/>
                  <a:gd name="connsiteX2" fmla="*/ 8069943 w 12162971"/>
                  <a:gd name="connsiteY2" fmla="*/ 16366 h 3429353"/>
                  <a:gd name="connsiteX3" fmla="*/ 8069943 w 12162971"/>
                  <a:gd name="connsiteY3" fmla="*/ 1571524 h 3429353"/>
                  <a:gd name="connsiteX4" fmla="*/ 1901371 w 12162971"/>
                  <a:gd name="connsiteY4" fmla="*/ 1571524 h 3429353"/>
                  <a:gd name="connsiteX5" fmla="*/ 1901371 w 12162971"/>
                  <a:gd name="connsiteY5" fmla="*/ 3429353 h 3429353"/>
                  <a:gd name="connsiteX6" fmla="*/ 12162971 w 12162971"/>
                  <a:gd name="connsiteY6" fmla="*/ 3429353 h 3429353"/>
                  <a:gd name="connsiteX0" fmla="*/ 0 w 12162971"/>
                  <a:gd name="connsiteY0" fmla="*/ 4094 h 3429466"/>
                  <a:gd name="connsiteX1" fmla="*/ 7940293 w 12162971"/>
                  <a:gd name="connsiteY1" fmla="*/ 556 h 3429466"/>
                  <a:gd name="connsiteX2" fmla="*/ 8072956 w 12162971"/>
                  <a:gd name="connsiteY2" fmla="*/ 13383 h 3429466"/>
                  <a:gd name="connsiteX3" fmla="*/ 8069943 w 12162971"/>
                  <a:gd name="connsiteY3" fmla="*/ 1571637 h 3429466"/>
                  <a:gd name="connsiteX4" fmla="*/ 1901371 w 12162971"/>
                  <a:gd name="connsiteY4" fmla="*/ 1571637 h 3429466"/>
                  <a:gd name="connsiteX5" fmla="*/ 1901371 w 12162971"/>
                  <a:gd name="connsiteY5" fmla="*/ 3429466 h 3429466"/>
                  <a:gd name="connsiteX6" fmla="*/ 12162971 w 12162971"/>
                  <a:gd name="connsiteY6" fmla="*/ 3429466 h 3429466"/>
                  <a:gd name="connsiteX0" fmla="*/ 0 w 12162971"/>
                  <a:gd name="connsiteY0" fmla="*/ 4637 h 3430009"/>
                  <a:gd name="connsiteX1" fmla="*/ 7940293 w 12162971"/>
                  <a:gd name="connsiteY1" fmla="*/ 1099 h 3430009"/>
                  <a:gd name="connsiteX2" fmla="*/ 8072956 w 12162971"/>
                  <a:gd name="connsiteY2" fmla="*/ 7733 h 3430009"/>
                  <a:gd name="connsiteX3" fmla="*/ 8069943 w 12162971"/>
                  <a:gd name="connsiteY3" fmla="*/ 1572180 h 3430009"/>
                  <a:gd name="connsiteX4" fmla="*/ 1901371 w 12162971"/>
                  <a:gd name="connsiteY4" fmla="*/ 1572180 h 3430009"/>
                  <a:gd name="connsiteX5" fmla="*/ 1901371 w 12162971"/>
                  <a:gd name="connsiteY5" fmla="*/ 3430009 h 3430009"/>
                  <a:gd name="connsiteX6" fmla="*/ 12162971 w 12162971"/>
                  <a:gd name="connsiteY6" fmla="*/ 3430009 h 3430009"/>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01371 w 12162971"/>
                  <a:gd name="connsiteY4" fmla="*/ 1571448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2971" h="3429277">
                    <a:moveTo>
                      <a:pt x="0" y="3905"/>
                    </a:moveTo>
                    <a:lnTo>
                      <a:pt x="7940293" y="367"/>
                    </a:lnTo>
                    <a:cubicBezTo>
                      <a:pt x="7983510" y="-2582"/>
                      <a:pt x="8032753" y="13046"/>
                      <a:pt x="8072956" y="19386"/>
                    </a:cubicBezTo>
                    <a:cubicBezTo>
                      <a:pt x="9117985" y="324186"/>
                      <a:pt x="8795658" y="1585963"/>
                      <a:pt x="8069943" y="1571448"/>
                    </a:cubicBezTo>
                    <a:lnTo>
                      <a:pt x="1922465" y="1565256"/>
                    </a:lnTo>
                    <a:cubicBezTo>
                      <a:pt x="788443" y="1675947"/>
                      <a:pt x="838814" y="3365608"/>
                      <a:pt x="1901371" y="3429277"/>
                    </a:cubicBezTo>
                    <a:lnTo>
                      <a:pt x="12162971" y="3429277"/>
                    </a:lnTo>
                  </a:path>
                </a:pathLst>
              </a:custGeom>
              <a:noFill/>
              <a:ln w="222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nvGrpSpPr>
              <p:cNvPr id="197" name="Group 196"/>
              <p:cNvGrpSpPr/>
              <p:nvPr/>
            </p:nvGrpSpPr>
            <p:grpSpPr>
              <a:xfrm>
                <a:off x="845605" y="1922398"/>
                <a:ext cx="7519855" cy="3558978"/>
                <a:chOff x="845605" y="1922398"/>
                <a:chExt cx="7519855" cy="3558978"/>
              </a:xfrm>
              <a:solidFill>
                <a:schemeClr val="tx2">
                  <a:lumMod val="65000"/>
                  <a:lumOff val="35000"/>
                </a:schemeClr>
              </a:solidFill>
            </p:grpSpPr>
            <p:sp>
              <p:nvSpPr>
                <p:cNvPr id="198" name="Isosceles Triangle 197"/>
                <p:cNvSpPr/>
                <p:nvPr/>
              </p:nvSpPr>
              <p:spPr>
                <a:xfrm rot="5400000">
                  <a:off x="793951" y="1974052"/>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99" name="Isosceles Triangle 198"/>
                <p:cNvSpPr/>
                <p:nvPr/>
              </p:nvSpPr>
              <p:spPr>
                <a:xfrm rot="5400000">
                  <a:off x="4513529" y="1974052"/>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0" name="Isosceles Triangle 199"/>
                <p:cNvSpPr/>
                <p:nvPr/>
              </p:nvSpPr>
              <p:spPr>
                <a:xfrm rot="10800000">
                  <a:off x="959881" y="4392865"/>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1" name="Isosceles Triangle 200"/>
                <p:cNvSpPr/>
                <p:nvPr/>
              </p:nvSpPr>
              <p:spPr>
                <a:xfrm rot="16200000">
                  <a:off x="5823992" y="3505672"/>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2" name="Isosceles Triangle 201"/>
                <p:cNvSpPr/>
                <p:nvPr/>
              </p:nvSpPr>
              <p:spPr>
                <a:xfrm rot="5400000">
                  <a:off x="7787036" y="1979589"/>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3" name="Isosceles Triangle 202"/>
                <p:cNvSpPr/>
                <p:nvPr/>
              </p:nvSpPr>
              <p:spPr>
                <a:xfrm rot="5400000">
                  <a:off x="4481450" y="5311778"/>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4" name="Isosceles Triangle 203"/>
                <p:cNvSpPr/>
                <p:nvPr/>
              </p:nvSpPr>
              <p:spPr>
                <a:xfrm rot="5400000">
                  <a:off x="8201028" y="5316944"/>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grpSp>
      </p:grpSp>
      <p:grpSp>
        <p:nvGrpSpPr>
          <p:cNvPr id="159" name="Group 158"/>
          <p:cNvGrpSpPr/>
          <p:nvPr/>
        </p:nvGrpSpPr>
        <p:grpSpPr>
          <a:xfrm>
            <a:off x="4491056" y="985480"/>
            <a:ext cx="737472" cy="737471"/>
            <a:chOff x="5507384" y="1554292"/>
            <a:chExt cx="983296" cy="983294"/>
          </a:xfrm>
        </p:grpSpPr>
        <p:grpSp>
          <p:nvGrpSpPr>
            <p:cNvPr id="190" name="Group 189"/>
            <p:cNvGrpSpPr/>
            <p:nvPr/>
          </p:nvGrpSpPr>
          <p:grpSpPr>
            <a:xfrm>
              <a:off x="5507384" y="1554292"/>
              <a:ext cx="983296" cy="983294"/>
              <a:chOff x="5507384" y="1554292"/>
              <a:chExt cx="983296" cy="983294"/>
            </a:xfrm>
          </p:grpSpPr>
          <p:sp>
            <p:nvSpPr>
              <p:cNvPr id="192" name="Oval 191"/>
              <p:cNvSpPr/>
              <p:nvPr/>
            </p:nvSpPr>
            <p:spPr>
              <a:xfrm>
                <a:off x="5507384" y="1554292"/>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3" name="Oval 192"/>
              <p:cNvSpPr/>
              <p:nvPr/>
            </p:nvSpPr>
            <p:spPr>
              <a:xfrm>
                <a:off x="5606805" y="1653713"/>
                <a:ext cx="784455" cy="784452"/>
              </a:xfrm>
              <a:prstGeom prst="ellipse">
                <a:avLst/>
              </a:prstGeom>
              <a:gradFill>
                <a:gsLst>
                  <a:gs pos="2000">
                    <a:srgbClr val="25AD89"/>
                  </a:gs>
                  <a:gs pos="93000">
                    <a:srgbClr val="1F9072"/>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91" name="TextBox 190"/>
            <p:cNvSpPr txBox="1"/>
            <p:nvPr/>
          </p:nvSpPr>
          <p:spPr>
            <a:xfrm>
              <a:off x="5718828" y="1661219"/>
              <a:ext cx="560411" cy="800218"/>
            </a:xfrm>
            <a:prstGeom prst="rect">
              <a:avLst/>
            </a:prstGeom>
            <a:noFill/>
          </p:spPr>
          <p:txBody>
            <a:bodyPr wrap="non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p:txBody>
        </p:sp>
      </p:grpSp>
      <p:grpSp>
        <p:nvGrpSpPr>
          <p:cNvPr id="160" name="Group 159"/>
          <p:cNvGrpSpPr/>
          <p:nvPr/>
        </p:nvGrpSpPr>
        <p:grpSpPr>
          <a:xfrm>
            <a:off x="3548655" y="2867613"/>
            <a:ext cx="737472" cy="737471"/>
            <a:chOff x="7376934" y="3081730"/>
            <a:chExt cx="983296" cy="983294"/>
          </a:xfrm>
        </p:grpSpPr>
        <p:grpSp>
          <p:nvGrpSpPr>
            <p:cNvPr id="186" name="Group 185"/>
            <p:cNvGrpSpPr/>
            <p:nvPr/>
          </p:nvGrpSpPr>
          <p:grpSpPr>
            <a:xfrm>
              <a:off x="7376934" y="3081730"/>
              <a:ext cx="983296" cy="983294"/>
              <a:chOff x="7376934" y="3081730"/>
              <a:chExt cx="983296" cy="983294"/>
            </a:xfrm>
          </p:grpSpPr>
          <p:sp>
            <p:nvSpPr>
              <p:cNvPr id="188" name="Oval 187"/>
              <p:cNvSpPr/>
              <p:nvPr/>
            </p:nvSpPr>
            <p:spPr>
              <a:xfrm>
                <a:off x="7376934" y="3081730"/>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9" name="Oval 188"/>
              <p:cNvSpPr/>
              <p:nvPr/>
            </p:nvSpPr>
            <p:spPr>
              <a:xfrm>
                <a:off x="7476355" y="3181151"/>
                <a:ext cx="784455" cy="784452"/>
              </a:xfrm>
              <a:prstGeom prst="ellipse">
                <a:avLst/>
              </a:prstGeom>
              <a:gradFill>
                <a:gsLst>
                  <a:gs pos="0">
                    <a:srgbClr val="3B556D"/>
                  </a:gs>
                  <a:gs pos="93000">
                    <a:srgbClr val="202E3B"/>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87" name="TextBox 186"/>
            <p:cNvSpPr txBox="1"/>
            <p:nvPr/>
          </p:nvSpPr>
          <p:spPr>
            <a:xfrm>
              <a:off x="7588377" y="3188657"/>
              <a:ext cx="560411" cy="800218"/>
            </a:xfrm>
            <a:prstGeom prst="rect">
              <a:avLst/>
            </a:prstGeom>
            <a:noFill/>
          </p:spPr>
          <p:txBody>
            <a:bodyPr wrap="non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p>
          </p:txBody>
        </p:sp>
      </p:grpSp>
      <p:grpSp>
        <p:nvGrpSpPr>
          <p:cNvPr id="161" name="Group 160"/>
          <p:cNvGrpSpPr/>
          <p:nvPr/>
        </p:nvGrpSpPr>
        <p:grpSpPr>
          <a:xfrm>
            <a:off x="439277" y="3897664"/>
            <a:ext cx="737472" cy="737471"/>
            <a:chOff x="3637835" y="3081730"/>
            <a:chExt cx="983296" cy="983294"/>
          </a:xfrm>
        </p:grpSpPr>
        <p:grpSp>
          <p:nvGrpSpPr>
            <p:cNvPr id="182" name="Group 181"/>
            <p:cNvGrpSpPr/>
            <p:nvPr/>
          </p:nvGrpSpPr>
          <p:grpSpPr>
            <a:xfrm>
              <a:off x="3637835" y="3081730"/>
              <a:ext cx="983296" cy="983294"/>
              <a:chOff x="3637835" y="3081730"/>
              <a:chExt cx="983296" cy="983294"/>
            </a:xfrm>
          </p:grpSpPr>
          <p:sp>
            <p:nvSpPr>
              <p:cNvPr id="184" name="Oval 183"/>
              <p:cNvSpPr/>
              <p:nvPr/>
            </p:nvSpPr>
            <p:spPr>
              <a:xfrm>
                <a:off x="3637835" y="3081730"/>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5" name="Oval 184"/>
              <p:cNvSpPr/>
              <p:nvPr/>
            </p:nvSpPr>
            <p:spPr>
              <a:xfrm>
                <a:off x="3737256" y="3181151"/>
                <a:ext cx="784455" cy="784452"/>
              </a:xfrm>
              <a:prstGeom prst="ellipse">
                <a:avLst/>
              </a:prstGeom>
              <a:gradFill>
                <a:gsLst>
                  <a:gs pos="0">
                    <a:srgbClr val="DFBE45"/>
                  </a:gs>
                  <a:gs pos="93000">
                    <a:srgbClr val="CBA723"/>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83" name="TextBox 182"/>
            <p:cNvSpPr txBox="1"/>
            <p:nvPr/>
          </p:nvSpPr>
          <p:spPr>
            <a:xfrm>
              <a:off x="3849279" y="3188657"/>
              <a:ext cx="560411" cy="800218"/>
            </a:xfrm>
            <a:prstGeom prst="rect">
              <a:avLst/>
            </a:prstGeom>
            <a:noFill/>
          </p:spPr>
          <p:txBody>
            <a:bodyPr wrap="non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p>
          </p:txBody>
        </p:sp>
      </p:grpSp>
      <p:grpSp>
        <p:nvGrpSpPr>
          <p:cNvPr id="162" name="Group 161"/>
          <p:cNvGrpSpPr/>
          <p:nvPr/>
        </p:nvGrpSpPr>
        <p:grpSpPr>
          <a:xfrm>
            <a:off x="6594430" y="5162699"/>
            <a:ext cx="737472" cy="737471"/>
            <a:chOff x="2052393" y="4894978"/>
            <a:chExt cx="983296" cy="983294"/>
          </a:xfrm>
        </p:grpSpPr>
        <p:grpSp>
          <p:nvGrpSpPr>
            <p:cNvPr id="178" name="Group 177"/>
            <p:cNvGrpSpPr/>
            <p:nvPr/>
          </p:nvGrpSpPr>
          <p:grpSpPr>
            <a:xfrm>
              <a:off x="2052393" y="4894978"/>
              <a:ext cx="983296" cy="983294"/>
              <a:chOff x="2052393" y="4894978"/>
              <a:chExt cx="983296" cy="983294"/>
            </a:xfrm>
          </p:grpSpPr>
          <p:sp>
            <p:nvSpPr>
              <p:cNvPr id="180" name="Oval 179"/>
              <p:cNvSpPr/>
              <p:nvPr/>
            </p:nvSpPr>
            <p:spPr>
              <a:xfrm>
                <a:off x="2052393" y="4894978"/>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1" name="Oval 180"/>
              <p:cNvSpPr/>
              <p:nvPr/>
            </p:nvSpPr>
            <p:spPr>
              <a:xfrm>
                <a:off x="2151814" y="4994399"/>
                <a:ext cx="784455" cy="784452"/>
              </a:xfrm>
              <a:prstGeom prst="ellipse">
                <a:avLst/>
              </a:prstGeom>
              <a:gradFill>
                <a:gsLst>
                  <a:gs pos="0">
                    <a:srgbClr val="D63A36"/>
                  </a:gs>
                  <a:gs pos="93000">
                    <a:srgbClr val="AE2724"/>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79" name="TextBox 178"/>
            <p:cNvSpPr txBox="1"/>
            <p:nvPr/>
          </p:nvSpPr>
          <p:spPr>
            <a:xfrm>
              <a:off x="2263836" y="5001905"/>
              <a:ext cx="560411" cy="800218"/>
            </a:xfrm>
            <a:prstGeom prst="rect">
              <a:avLst/>
            </a:prstGeom>
            <a:noFill/>
          </p:spPr>
          <p:txBody>
            <a:bodyPr wrap="non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p>
          </p:txBody>
        </p:sp>
      </p:grpSp>
      <p:grpSp>
        <p:nvGrpSpPr>
          <p:cNvPr id="165" name="Group 164"/>
          <p:cNvGrpSpPr/>
          <p:nvPr/>
        </p:nvGrpSpPr>
        <p:grpSpPr>
          <a:xfrm>
            <a:off x="822766" y="1004237"/>
            <a:ext cx="737472" cy="737471"/>
            <a:chOff x="1768286" y="1554292"/>
            <a:chExt cx="983296" cy="983294"/>
          </a:xfrm>
        </p:grpSpPr>
        <p:grpSp>
          <p:nvGrpSpPr>
            <p:cNvPr id="166" name="Group 165"/>
            <p:cNvGrpSpPr/>
            <p:nvPr/>
          </p:nvGrpSpPr>
          <p:grpSpPr>
            <a:xfrm>
              <a:off x="1768286" y="1554292"/>
              <a:ext cx="983296" cy="983294"/>
              <a:chOff x="1768286" y="1554292"/>
              <a:chExt cx="983296" cy="983294"/>
            </a:xfrm>
          </p:grpSpPr>
          <p:sp>
            <p:nvSpPr>
              <p:cNvPr id="168" name="Oval 167"/>
              <p:cNvSpPr/>
              <p:nvPr/>
            </p:nvSpPr>
            <p:spPr>
              <a:xfrm>
                <a:off x="1768286" y="1554292"/>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9" name="Oval 168"/>
              <p:cNvSpPr/>
              <p:nvPr/>
            </p:nvSpPr>
            <p:spPr>
              <a:xfrm>
                <a:off x="1867707" y="1653713"/>
                <a:ext cx="784455" cy="784452"/>
              </a:xfrm>
              <a:prstGeom prst="ellipse">
                <a:avLst/>
              </a:prstGeom>
              <a:gradFill>
                <a:gsLst>
                  <a:gs pos="0">
                    <a:srgbClr val="008DF6"/>
                  </a:gs>
                  <a:gs pos="93000">
                    <a:srgbClr val="0070C0"/>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67" name="TextBox 166"/>
            <p:cNvSpPr txBox="1"/>
            <p:nvPr/>
          </p:nvSpPr>
          <p:spPr>
            <a:xfrm>
              <a:off x="1995239" y="1661219"/>
              <a:ext cx="529391" cy="800218"/>
            </a:xfrm>
            <a:prstGeom prst="rect">
              <a:avLst/>
            </a:prstGeom>
            <a:noFill/>
          </p:spPr>
          <p:txBody>
            <a:bodyPr wrap="squar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p>
          </p:txBody>
        </p:sp>
      </p:grpSp>
      <p:sp>
        <p:nvSpPr>
          <p:cNvPr id="77" name="TextBox 76"/>
          <p:cNvSpPr txBox="1"/>
          <p:nvPr/>
        </p:nvSpPr>
        <p:spPr>
          <a:xfrm>
            <a:off x="5460294" y="3972230"/>
            <a:ext cx="3246978" cy="938719"/>
          </a:xfrm>
          <a:prstGeom prst="rect">
            <a:avLst/>
          </a:prstGeom>
          <a:noFill/>
        </p:spPr>
        <p:txBody>
          <a:bodyPr wrap="square" rtlCol="0" anchor="ctr">
            <a:spAutoFit/>
          </a:bodyPr>
          <a:lstStyle/>
          <a:p>
            <a:pPr marL="171450" indent="-171450" defTabSz="514350">
              <a:buFont typeface="Arial" panose="020B0604020202020204" pitchFamily="34" charset="0"/>
              <a:buChar char="•"/>
              <a:defRPr/>
            </a:pPr>
            <a:r>
              <a:rPr lang="en-US" sz="1100" dirty="0">
                <a:latin typeface="Arial" panose="020B0604020202020204" pitchFamily="34" charset="0"/>
                <a:cs typeface="Arial" panose="020B0604020202020204" pitchFamily="34" charset="0"/>
              </a:rPr>
              <a:t>Higher/Advanced Higher (English; </a:t>
            </a:r>
            <a:r>
              <a:rPr lang="en-US" sz="1100" dirty="0" err="1">
                <a:latin typeface="Arial" panose="020B0604020202020204" pitchFamily="34" charset="0"/>
                <a:cs typeface="Arial" panose="020B0604020202020204" pitchFamily="34" charset="0"/>
              </a:rPr>
              <a:t>Maths</a:t>
            </a:r>
            <a:r>
              <a:rPr lang="en-US" sz="1100" dirty="0">
                <a:latin typeface="Arial" panose="020B0604020202020204" pitchFamily="34" charset="0"/>
                <a:cs typeface="Arial" panose="020B0604020202020204" pitchFamily="34" charset="0"/>
              </a:rPr>
              <a:t>; Physics; Computing; Technologies)</a:t>
            </a:r>
          </a:p>
          <a:p>
            <a:pPr defTabSz="514350">
              <a:defRPr/>
            </a:pPr>
            <a:r>
              <a:rPr lang="en-US" sz="1100" dirty="0">
                <a:latin typeface="Arial" panose="020B0604020202020204" pitchFamily="34" charset="0"/>
                <a:cs typeface="Arial" panose="020B0604020202020204" pitchFamily="34" charset="0"/>
              </a:rPr>
              <a:t>OR</a:t>
            </a:r>
          </a:p>
          <a:p>
            <a:pPr marL="171450" indent="-171450" defTabSz="514350">
              <a:buFont typeface="Arial" panose="020B0604020202020204" pitchFamily="34" charset="0"/>
              <a:buChar char="•"/>
              <a:defRPr/>
            </a:pPr>
            <a:r>
              <a:rPr lang="en-US" sz="1100" dirty="0">
                <a:latin typeface="Arial" panose="020B0604020202020204" pitchFamily="34" charset="0"/>
                <a:cs typeface="Arial" panose="020B0604020202020204" pitchFamily="34" charset="0"/>
              </a:rPr>
              <a:t>College – Computing HNC (SCQF Level 7)</a:t>
            </a:r>
          </a:p>
          <a:p>
            <a:pPr marL="171450" indent="-171450" defTabSz="514350">
              <a:buFont typeface="Arial" panose="020B0604020202020204" pitchFamily="34" charset="0"/>
              <a:buChar char="•"/>
              <a:defRPr/>
            </a:pPr>
            <a:r>
              <a:rPr lang="en-US" sz="1100" dirty="0">
                <a:latin typeface="Arial" panose="020B0604020202020204" pitchFamily="34" charset="0"/>
                <a:cs typeface="Arial" panose="020B0604020202020204" pitchFamily="34" charset="0"/>
              </a:rPr>
              <a:t>Year 2 of Foundation Apprenticeship</a:t>
            </a:r>
          </a:p>
        </p:txBody>
      </p:sp>
      <p:sp>
        <p:nvSpPr>
          <p:cNvPr id="78" name="TextBox 77"/>
          <p:cNvSpPr txBox="1"/>
          <p:nvPr/>
        </p:nvSpPr>
        <p:spPr>
          <a:xfrm>
            <a:off x="5664097" y="3720480"/>
            <a:ext cx="2177830" cy="307777"/>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S6</a:t>
            </a:r>
          </a:p>
        </p:txBody>
      </p:sp>
    </p:spTree>
    <p:extLst>
      <p:ext uri="{BB962C8B-B14F-4D97-AF65-F5344CB8AC3E}">
        <p14:creationId xmlns:p14="http://schemas.microsoft.com/office/powerpoint/2010/main" val="2550942429"/>
      </p:ext>
    </p:extLst>
  </p:cSld>
  <p:clrMapOvr>
    <a:masterClrMapping/>
  </p:clrMapOvr>
  <mc:AlternateContent xmlns:mc="http://schemas.openxmlformats.org/markup-compatibility/2006" xmlns:p14="http://schemas.microsoft.com/office/powerpoint/2010/main">
    <mc:Choice Requires="p14">
      <p:transition spd="slow" p14:dur="2000" advTm="9328"/>
    </mc:Choice>
    <mc:Fallback xmlns="">
      <p:transition spd="slow" advTm="932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783" y="0"/>
            <a:ext cx="7772400" cy="980728"/>
          </a:xfrm>
        </p:spPr>
        <p:txBody>
          <a:bodyPr/>
          <a:lstStyle/>
          <a:p>
            <a:pPr algn="ctr"/>
            <a:r>
              <a:rPr lang="en-GB" sz="3200" dirty="0">
                <a:latin typeface="+mn-lt"/>
              </a:rPr>
              <a:t>OPTIONS Examples</a:t>
            </a:r>
          </a:p>
        </p:txBody>
      </p:sp>
      <p:graphicFrame>
        <p:nvGraphicFramePr>
          <p:cNvPr id="7" name="Table 6"/>
          <p:cNvGraphicFramePr>
            <a:graphicFrameLocks noGrp="1"/>
          </p:cNvGraphicFramePr>
          <p:nvPr>
            <p:extLst>
              <p:ext uri="{D42A27DB-BD31-4B8C-83A1-F6EECF244321}">
                <p14:modId xmlns:p14="http://schemas.microsoft.com/office/powerpoint/2010/main" val="3406528083"/>
              </p:ext>
            </p:extLst>
          </p:nvPr>
        </p:nvGraphicFramePr>
        <p:xfrm>
          <a:off x="571398" y="836712"/>
          <a:ext cx="7704859" cy="5938514"/>
        </p:xfrm>
        <a:graphic>
          <a:graphicData uri="http://schemas.openxmlformats.org/drawingml/2006/table">
            <a:tbl>
              <a:tblPr firstRow="1" bandRow="1">
                <a:tableStyleId>{5940675A-B579-460E-94D1-54222C63F5DA}</a:tableStyleId>
              </a:tblPr>
              <a:tblGrid>
                <a:gridCol w="2378500">
                  <a:extLst>
                    <a:ext uri="{9D8B030D-6E8A-4147-A177-3AD203B41FA5}">
                      <a16:colId xmlns:a16="http://schemas.microsoft.com/office/drawing/2014/main" val="769800762"/>
                    </a:ext>
                  </a:extLst>
                </a:gridCol>
                <a:gridCol w="2808312">
                  <a:extLst>
                    <a:ext uri="{9D8B030D-6E8A-4147-A177-3AD203B41FA5}">
                      <a16:colId xmlns:a16="http://schemas.microsoft.com/office/drawing/2014/main" val="20001"/>
                    </a:ext>
                  </a:extLst>
                </a:gridCol>
                <a:gridCol w="2518047">
                  <a:extLst>
                    <a:ext uri="{9D8B030D-6E8A-4147-A177-3AD203B41FA5}">
                      <a16:colId xmlns:a16="http://schemas.microsoft.com/office/drawing/2014/main" val="20002"/>
                    </a:ext>
                  </a:extLst>
                </a:gridCol>
              </a:tblGrid>
              <a:tr h="5771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mn-lt"/>
                        </a:rPr>
                        <a:t>S4 Examples</a:t>
                      </a:r>
                    </a:p>
                    <a:p>
                      <a:pPr algn="ctr"/>
                      <a:endParaRPr lang="en-GB" sz="1600" b="1" dirty="0">
                        <a:solidFill>
                          <a:schemeClr val="tx1"/>
                        </a:solidFill>
                        <a:latin typeface="+mn-lt"/>
                      </a:endParaRPr>
                    </a:p>
                  </a:txBody>
                  <a:tcPr>
                    <a:solidFill>
                      <a:schemeClr val="bg1"/>
                    </a:solidFill>
                  </a:tcPr>
                </a:tc>
                <a:tc>
                  <a:txBody>
                    <a:bodyPr/>
                    <a:lstStyle/>
                    <a:p>
                      <a:pPr algn="ctr"/>
                      <a:r>
                        <a:rPr lang="en-GB" sz="1600" b="1" dirty="0">
                          <a:latin typeface="+mn-lt"/>
                        </a:rPr>
                        <a:t>S5 Examples</a:t>
                      </a:r>
                    </a:p>
                  </a:txBody>
                  <a:tcPr/>
                </a:tc>
                <a:tc>
                  <a:txBody>
                    <a:bodyPr/>
                    <a:lstStyle/>
                    <a:p>
                      <a:pPr algn="ctr"/>
                      <a:r>
                        <a:rPr lang="en-GB" sz="1600" b="1" dirty="0">
                          <a:latin typeface="+mn-lt"/>
                        </a:rPr>
                        <a:t>S6 Examples</a:t>
                      </a:r>
                    </a:p>
                  </a:txBody>
                  <a:tcPr/>
                </a:tc>
                <a:extLst>
                  <a:ext uri="{0D108BD9-81ED-4DB2-BD59-A6C34878D82A}">
                    <a16:rowId xmlns:a16="http://schemas.microsoft.com/office/drawing/2014/main" val="10000"/>
                  </a:ext>
                </a:extLst>
              </a:tr>
              <a:tr h="1154388">
                <a:tc>
                  <a:txBody>
                    <a:bodyPr/>
                    <a:lstStyle/>
                    <a:p>
                      <a:pPr marL="342900" indent="-342900">
                        <a:buFont typeface="Arial" panose="020B0604020202020204" pitchFamily="34" charset="0"/>
                        <a:buChar char="•"/>
                      </a:pPr>
                      <a:r>
                        <a:rPr lang="en-GB" sz="1400" dirty="0">
                          <a:solidFill>
                            <a:schemeClr val="tx1"/>
                          </a:solidFill>
                          <a:latin typeface="+mn-lt"/>
                        </a:rPr>
                        <a:t>6 Level</a:t>
                      </a:r>
                      <a:r>
                        <a:rPr lang="en-GB" sz="1400" baseline="0" dirty="0">
                          <a:solidFill>
                            <a:schemeClr val="tx1"/>
                          </a:solidFill>
                          <a:latin typeface="+mn-lt"/>
                        </a:rPr>
                        <a:t> 4/5</a:t>
                      </a:r>
                    </a:p>
                    <a:p>
                      <a:pPr marL="342900" indent="-342900">
                        <a:buFont typeface="Arial" panose="020B0604020202020204" pitchFamily="34" charset="0"/>
                        <a:buChar char="•"/>
                      </a:pPr>
                      <a:r>
                        <a:rPr lang="en-GB" sz="1400" baseline="0" dirty="0">
                          <a:solidFill>
                            <a:schemeClr val="tx1"/>
                          </a:solidFill>
                          <a:latin typeface="+mn-lt"/>
                        </a:rPr>
                        <a:t>For the majority will include English and Maths/Application of Maths</a:t>
                      </a:r>
                      <a:endParaRPr lang="en-GB" sz="1400" dirty="0">
                        <a:solidFill>
                          <a:schemeClr val="tx1"/>
                        </a:solidFill>
                        <a:latin typeface="+mn-lt"/>
                      </a:endParaRPr>
                    </a:p>
                  </a:txBody>
                  <a:tcPr>
                    <a:solidFill>
                      <a:schemeClr val="bg1"/>
                    </a:solidFill>
                  </a:tcPr>
                </a:tc>
                <a:tc>
                  <a:txBody>
                    <a:bodyPr/>
                    <a:lstStyle/>
                    <a:p>
                      <a:pPr marL="342900" indent="-342900">
                        <a:buFont typeface="Arial" panose="020B0604020202020204" pitchFamily="34" charset="0"/>
                        <a:buChar char="•"/>
                      </a:pPr>
                      <a:r>
                        <a:rPr lang="en-GB" sz="1400" dirty="0">
                          <a:latin typeface="+mn-lt"/>
                        </a:rPr>
                        <a:t>6 Level 4/5</a:t>
                      </a:r>
                    </a:p>
                    <a:p>
                      <a:pPr marL="0" indent="0">
                        <a:buFont typeface="Arial" panose="020B0604020202020204" pitchFamily="34" charset="0"/>
                        <a:buNone/>
                      </a:pPr>
                      <a:r>
                        <a:rPr lang="en-GB" sz="1400" dirty="0">
                          <a:latin typeface="+mn-lt"/>
                        </a:rPr>
                        <a:t>OR</a:t>
                      </a:r>
                    </a:p>
                    <a:p>
                      <a:pPr marL="285750" indent="-285750">
                        <a:buFont typeface="Arial" panose="020B0604020202020204" pitchFamily="34" charset="0"/>
                        <a:buChar char="•"/>
                      </a:pPr>
                      <a:r>
                        <a:rPr lang="en-GB" sz="1400" dirty="0">
                          <a:latin typeface="+mn-lt"/>
                        </a:rPr>
                        <a:t>5 Level</a:t>
                      </a:r>
                      <a:r>
                        <a:rPr lang="en-GB" sz="1400" baseline="0" dirty="0">
                          <a:latin typeface="+mn-lt"/>
                        </a:rPr>
                        <a:t> 4/5 + 2 Curricular Enhancement Courses OR College Course</a:t>
                      </a:r>
                      <a:endParaRPr lang="en-GB" sz="1400" dirty="0">
                        <a:latin typeface="+mn-lt"/>
                      </a:endParaRPr>
                    </a:p>
                  </a:txBody>
                  <a:tcPr/>
                </a:tc>
                <a:tc rowSpan="5">
                  <a:txBody>
                    <a:bodyPr/>
                    <a:lstStyle/>
                    <a:p>
                      <a:pPr marL="0" indent="0">
                        <a:buFont typeface="Arial" panose="020B0604020202020204" pitchFamily="34" charset="0"/>
                        <a:buNone/>
                      </a:pPr>
                      <a:r>
                        <a:rPr lang="en-GB" sz="1400" dirty="0">
                          <a:latin typeface="+mn-lt"/>
                        </a:rPr>
                        <a:t>A combination of –</a:t>
                      </a:r>
                    </a:p>
                    <a:p>
                      <a:pPr marL="342900" indent="-342900">
                        <a:buFont typeface="Arial" panose="020B0604020202020204" pitchFamily="34" charset="0"/>
                        <a:buChar char="•"/>
                      </a:pPr>
                      <a:r>
                        <a:rPr lang="en-GB" sz="1400" dirty="0">
                          <a:latin typeface="+mn-lt"/>
                        </a:rPr>
                        <a:t>Level 7  </a:t>
                      </a:r>
                    </a:p>
                    <a:p>
                      <a:pPr marL="342900" indent="-342900">
                        <a:buFont typeface="Arial" panose="020B0604020202020204" pitchFamily="34" charset="0"/>
                        <a:buChar char="•"/>
                      </a:pPr>
                      <a:r>
                        <a:rPr lang="en-GB" sz="1400" baseline="0" dirty="0">
                          <a:latin typeface="+mn-lt"/>
                        </a:rPr>
                        <a:t>Level 6 </a:t>
                      </a:r>
                    </a:p>
                    <a:p>
                      <a:pPr marL="342900" indent="-342900">
                        <a:buFont typeface="Arial" panose="020B0604020202020204" pitchFamily="34" charset="0"/>
                        <a:buChar char="•"/>
                      </a:pPr>
                      <a:r>
                        <a:rPr lang="en-GB" sz="1400" baseline="0" dirty="0">
                          <a:latin typeface="+mn-lt"/>
                        </a:rPr>
                        <a:t>Level 5</a:t>
                      </a:r>
                    </a:p>
                    <a:p>
                      <a:pPr marL="342900" indent="-342900">
                        <a:buFont typeface="Arial" panose="020B0604020202020204" pitchFamily="34" charset="0"/>
                        <a:buChar char="•"/>
                      </a:pPr>
                      <a:r>
                        <a:rPr lang="en-GB" sz="1400" baseline="0" dirty="0">
                          <a:latin typeface="+mn-lt"/>
                        </a:rPr>
                        <a:t>YASS</a:t>
                      </a:r>
                    </a:p>
                    <a:p>
                      <a:pPr marL="342900" indent="-342900">
                        <a:buFont typeface="Arial" panose="020B0604020202020204" pitchFamily="34" charset="0"/>
                        <a:buChar char="•"/>
                      </a:pPr>
                      <a:r>
                        <a:rPr lang="en-GB" sz="1400" baseline="0" dirty="0">
                          <a:latin typeface="+mn-lt"/>
                        </a:rPr>
                        <a:t>College</a:t>
                      </a:r>
                      <a:endParaRPr lang="en-GB" sz="1400" dirty="0">
                        <a:latin typeface="+mn-lt"/>
                      </a:endParaRPr>
                    </a:p>
                    <a:p>
                      <a:pPr marL="342900" indent="-342900">
                        <a:buFont typeface="Arial" panose="020B0604020202020204" pitchFamily="34" charset="0"/>
                        <a:buChar char="•"/>
                      </a:pPr>
                      <a:r>
                        <a:rPr lang="en-GB" sz="1400" dirty="0">
                          <a:latin typeface="+mn-lt"/>
                        </a:rPr>
                        <a:t>Work Experience/</a:t>
                      </a:r>
                    </a:p>
                    <a:p>
                      <a:pPr marL="342900" indent="-342900">
                        <a:buFont typeface="Arial" panose="020B0604020202020204" pitchFamily="34" charset="0"/>
                        <a:buChar char="•"/>
                      </a:pPr>
                      <a:r>
                        <a:rPr lang="en-GB" sz="1400" dirty="0">
                          <a:latin typeface="+mn-lt"/>
                        </a:rPr>
                        <a:t>Volunteering</a:t>
                      </a:r>
                    </a:p>
                    <a:p>
                      <a:pPr marL="342900" indent="-342900">
                        <a:buFont typeface="Arial" panose="020B0604020202020204" pitchFamily="34" charset="0"/>
                        <a:buChar char="•"/>
                      </a:pPr>
                      <a:r>
                        <a:rPr lang="en-GB" sz="1400" dirty="0">
                          <a:latin typeface="+mn-lt"/>
                        </a:rPr>
                        <a:t>Curricular Enhancement</a:t>
                      </a:r>
                      <a:r>
                        <a:rPr lang="en-GB" sz="1400" baseline="0" dirty="0">
                          <a:latin typeface="+mn-lt"/>
                        </a:rPr>
                        <a:t> course</a:t>
                      </a:r>
                      <a:endParaRPr lang="en-GB" sz="1400" dirty="0">
                        <a:latin typeface="+mn-lt"/>
                      </a:endParaRPr>
                    </a:p>
                    <a:p>
                      <a:pPr marL="342900" indent="-342900">
                        <a:buFont typeface="Arial" panose="020B0604020202020204" pitchFamily="34" charset="0"/>
                        <a:buChar char="•"/>
                      </a:pPr>
                      <a:r>
                        <a:rPr lang="en-GB" sz="1400" dirty="0">
                          <a:latin typeface="+mn-lt"/>
                        </a:rPr>
                        <a:t>Mandatory</a:t>
                      </a:r>
                      <a:r>
                        <a:rPr lang="en-GB" sz="1400" baseline="0" dirty="0">
                          <a:latin typeface="+mn-lt"/>
                        </a:rPr>
                        <a:t> </a:t>
                      </a:r>
                      <a:r>
                        <a:rPr lang="en-GB" sz="1400" dirty="0">
                          <a:latin typeface="+mn-lt"/>
                        </a:rPr>
                        <a:t>SCQF Leadership Award</a:t>
                      </a:r>
                      <a:r>
                        <a:rPr lang="en-GB" sz="1400" baseline="0" dirty="0">
                          <a:latin typeface="+mn-lt"/>
                        </a:rPr>
                        <a:t> </a:t>
                      </a:r>
                    </a:p>
                    <a:p>
                      <a:pPr marL="342900" indent="-342900">
                        <a:buFont typeface="Arial" panose="020B0604020202020204" pitchFamily="34" charset="0"/>
                        <a:buChar char="•"/>
                      </a:pPr>
                      <a:endParaRPr lang="en-GB" sz="1400" i="1" baseline="0" dirty="0">
                        <a:latin typeface="+mn-lt"/>
                      </a:endParaRPr>
                    </a:p>
                    <a:p>
                      <a:pPr marL="342900" indent="-342900">
                        <a:buFont typeface="Arial" panose="020B0604020202020204" pitchFamily="34" charset="0"/>
                        <a:buChar char="•"/>
                      </a:pPr>
                      <a:r>
                        <a:rPr lang="en-GB" sz="1400" i="1" baseline="0" dirty="0">
                          <a:latin typeface="+mn-lt"/>
                        </a:rPr>
                        <a:t>(resulting in a minimum of 4 qualifications)</a:t>
                      </a:r>
                    </a:p>
                    <a:p>
                      <a:pPr marL="0" indent="0">
                        <a:buFont typeface="Arial" panose="020B0604020202020204" pitchFamily="34" charset="0"/>
                        <a:buNone/>
                      </a:pPr>
                      <a:endParaRPr lang="en-GB" sz="1400" i="1" baseline="0" dirty="0">
                        <a:latin typeface="+mn-lt"/>
                      </a:endParaRPr>
                    </a:p>
                    <a:p>
                      <a:pPr marL="0" indent="0">
                        <a:buFont typeface="Arial" panose="020B0604020202020204" pitchFamily="34" charset="0"/>
                        <a:buNone/>
                      </a:pPr>
                      <a:r>
                        <a:rPr lang="en-GB" sz="1400" i="1" baseline="0" dirty="0">
                          <a:latin typeface="+mn-lt"/>
                        </a:rPr>
                        <a:t>Expectation – full timetables.</a:t>
                      </a:r>
                      <a:endParaRPr lang="en-GB" sz="1400" i="1" dirty="0">
                        <a:latin typeface="+mn-lt"/>
                      </a:endParaRPr>
                    </a:p>
                  </a:txBody>
                  <a:tcPr/>
                </a:tc>
                <a:extLst>
                  <a:ext uri="{0D108BD9-81ED-4DB2-BD59-A6C34878D82A}">
                    <a16:rowId xmlns:a16="http://schemas.microsoft.com/office/drawing/2014/main" val="10001"/>
                  </a:ext>
                </a:extLst>
              </a:tr>
              <a:tr h="1017116">
                <a:tc>
                  <a:txBody>
                    <a:bodyPr/>
                    <a:lstStyle/>
                    <a:p>
                      <a:pPr marL="342900" indent="-342900">
                        <a:buFont typeface="Arial" panose="020B0604020202020204" pitchFamily="34" charset="0"/>
                        <a:buChar char="•"/>
                      </a:pPr>
                      <a:r>
                        <a:rPr lang="en-GB" sz="1400" dirty="0">
                          <a:solidFill>
                            <a:schemeClr val="tx1"/>
                          </a:solidFill>
                          <a:latin typeface="+mn-lt"/>
                        </a:rPr>
                        <a:t>5</a:t>
                      </a:r>
                      <a:r>
                        <a:rPr lang="en-GB" sz="1400" baseline="0" dirty="0">
                          <a:solidFill>
                            <a:schemeClr val="tx1"/>
                          </a:solidFill>
                          <a:latin typeface="+mn-lt"/>
                        </a:rPr>
                        <a:t> Level 4/5</a:t>
                      </a:r>
                    </a:p>
                    <a:p>
                      <a:pPr marL="342900" indent="-342900">
                        <a:buFont typeface="Arial" panose="020B0604020202020204" pitchFamily="34" charset="0"/>
                        <a:buChar char="•"/>
                      </a:pPr>
                      <a:r>
                        <a:rPr lang="en-GB" sz="1400" baseline="0" dirty="0">
                          <a:solidFill>
                            <a:schemeClr val="tx1"/>
                          </a:solidFill>
                          <a:latin typeface="+mn-lt"/>
                        </a:rPr>
                        <a:t>2 x Curricular Enhancement Level 4/5</a:t>
                      </a:r>
                      <a:endParaRPr lang="en-GB" sz="1400" dirty="0">
                        <a:solidFill>
                          <a:schemeClr val="tx1"/>
                        </a:solidFill>
                        <a:latin typeface="+mn-lt"/>
                      </a:endParaRPr>
                    </a:p>
                  </a:txBody>
                  <a:tcPr>
                    <a:solidFill>
                      <a:schemeClr val="bg1"/>
                    </a:solidFill>
                  </a:tcPr>
                </a:tc>
                <a:tc>
                  <a:txBody>
                    <a:bodyPr/>
                    <a:lstStyle/>
                    <a:p>
                      <a:pPr marL="342900" indent="-342900">
                        <a:buFont typeface="Arial" panose="020B0604020202020204" pitchFamily="34" charset="0"/>
                        <a:buChar char="•"/>
                      </a:pPr>
                      <a:r>
                        <a:rPr lang="en-GB" sz="1400" dirty="0">
                          <a:latin typeface="+mn-lt"/>
                        </a:rPr>
                        <a:t>5 Level 6 (Highers)</a:t>
                      </a:r>
                    </a:p>
                  </a:txBody>
                  <a:tcPr/>
                </a:tc>
                <a:tc vMerge="1">
                  <a:txBody>
                    <a:bodyPr/>
                    <a:lstStyle/>
                    <a:p>
                      <a:endParaRPr lang="en-GB"/>
                    </a:p>
                  </a:txBody>
                  <a:tcPr/>
                </a:tc>
                <a:extLst>
                  <a:ext uri="{0D108BD9-81ED-4DB2-BD59-A6C34878D82A}">
                    <a16:rowId xmlns:a16="http://schemas.microsoft.com/office/drawing/2014/main" val="10002"/>
                  </a:ext>
                </a:extLst>
              </a:tr>
              <a:tr h="784633">
                <a:tc>
                  <a:txBody>
                    <a:bodyPr/>
                    <a:lstStyle/>
                    <a:p>
                      <a:pPr marL="342900" indent="-342900">
                        <a:buFont typeface="Arial" panose="020B0604020202020204" pitchFamily="34" charset="0"/>
                        <a:buChar char="•"/>
                      </a:pPr>
                      <a:r>
                        <a:rPr lang="en-GB" sz="1400" dirty="0">
                          <a:solidFill>
                            <a:schemeClr val="tx1"/>
                          </a:solidFill>
                          <a:latin typeface="+mn-lt"/>
                        </a:rPr>
                        <a:t>6 Level 4/5</a:t>
                      </a:r>
                    </a:p>
                    <a:p>
                      <a:pPr marL="342900" indent="-342900">
                        <a:buFont typeface="Arial" panose="020B0604020202020204" pitchFamily="34" charset="0"/>
                        <a:buChar char="•"/>
                      </a:pPr>
                      <a:r>
                        <a:rPr lang="en-GB" sz="1400" dirty="0">
                          <a:solidFill>
                            <a:schemeClr val="tx1"/>
                          </a:solidFill>
                          <a:latin typeface="+mn-lt"/>
                        </a:rPr>
                        <a:t>College</a:t>
                      </a:r>
                      <a:r>
                        <a:rPr lang="en-GB" sz="1400" baseline="0" dirty="0">
                          <a:solidFill>
                            <a:schemeClr val="tx1"/>
                          </a:solidFill>
                          <a:latin typeface="+mn-lt"/>
                        </a:rPr>
                        <a:t> Course</a:t>
                      </a:r>
                      <a:endParaRPr lang="en-GB" sz="1400" dirty="0">
                        <a:solidFill>
                          <a:schemeClr val="tx1"/>
                        </a:solidFill>
                        <a:latin typeface="+mn-lt"/>
                      </a:endParaRPr>
                    </a:p>
                  </a:txBody>
                  <a:tcPr>
                    <a:solidFill>
                      <a:schemeClr val="bg1"/>
                    </a:solidFill>
                  </a:tcPr>
                </a:tc>
                <a:tc>
                  <a:txBody>
                    <a:bodyPr/>
                    <a:lstStyle/>
                    <a:p>
                      <a:pPr marL="342900" indent="-342900">
                        <a:buFont typeface="Arial" panose="020B0604020202020204" pitchFamily="34" charset="0"/>
                        <a:buChar char="•"/>
                      </a:pPr>
                      <a:r>
                        <a:rPr lang="en-GB" sz="1400" dirty="0">
                          <a:latin typeface="+mn-lt"/>
                        </a:rPr>
                        <a:t>5 Level 6</a:t>
                      </a:r>
                    </a:p>
                    <a:p>
                      <a:pPr marL="342900" indent="-342900">
                        <a:buFont typeface="Arial" panose="020B0604020202020204" pitchFamily="34" charset="0"/>
                        <a:buChar char="•"/>
                      </a:pPr>
                      <a:r>
                        <a:rPr lang="en-GB" sz="1400" dirty="0">
                          <a:latin typeface="+mn-lt"/>
                        </a:rPr>
                        <a:t>Curricular</a:t>
                      </a:r>
                      <a:r>
                        <a:rPr lang="en-GB" sz="1400" baseline="0" dirty="0">
                          <a:latin typeface="+mn-lt"/>
                        </a:rPr>
                        <a:t> Enhancement course</a:t>
                      </a:r>
                      <a:endParaRPr lang="en-GB" sz="1400" dirty="0">
                        <a:latin typeface="+mn-lt"/>
                      </a:endParaRPr>
                    </a:p>
                  </a:txBody>
                  <a:tcPr/>
                </a:tc>
                <a:tc vMerge="1">
                  <a:txBody>
                    <a:bodyPr/>
                    <a:lstStyle/>
                    <a:p>
                      <a:endParaRPr lang="en-GB"/>
                    </a:p>
                  </a:txBody>
                  <a:tcPr/>
                </a:tc>
                <a:extLst>
                  <a:ext uri="{0D108BD9-81ED-4DB2-BD59-A6C34878D82A}">
                    <a16:rowId xmlns:a16="http://schemas.microsoft.com/office/drawing/2014/main" val="2378499533"/>
                  </a:ext>
                </a:extLst>
              </a:tr>
              <a:tr h="1249600">
                <a:tc>
                  <a:txBody>
                    <a:bodyPr/>
                    <a:lstStyle/>
                    <a:p>
                      <a:pPr marL="342900" indent="-342900">
                        <a:buFont typeface="Arial" panose="020B0604020202020204" pitchFamily="34" charset="0"/>
                        <a:buChar char="•"/>
                      </a:pPr>
                      <a:r>
                        <a:rPr lang="en-GB" sz="1400" dirty="0">
                          <a:solidFill>
                            <a:schemeClr val="tx1"/>
                          </a:solidFill>
                          <a:latin typeface="+mn-lt"/>
                        </a:rPr>
                        <a:t>5 Level 4/5</a:t>
                      </a:r>
                    </a:p>
                    <a:p>
                      <a:pPr marL="342900" indent="-342900">
                        <a:buFont typeface="Arial" panose="020B0604020202020204" pitchFamily="34" charset="0"/>
                        <a:buChar char="•"/>
                      </a:pPr>
                      <a:r>
                        <a:rPr lang="en-GB" sz="1400" dirty="0">
                          <a:solidFill>
                            <a:schemeClr val="tx1"/>
                          </a:solidFill>
                          <a:latin typeface="+mn-lt"/>
                        </a:rPr>
                        <a:t>1 x Curricular Enhancement Level 4/5</a:t>
                      </a:r>
                    </a:p>
                    <a:p>
                      <a:pPr marL="342900" indent="-342900">
                        <a:buFont typeface="Arial" panose="020B0604020202020204" pitchFamily="34" charset="0"/>
                        <a:buChar char="•"/>
                      </a:pPr>
                      <a:r>
                        <a:rPr lang="en-GB" sz="1400" dirty="0">
                          <a:solidFill>
                            <a:schemeClr val="tx1"/>
                          </a:solidFill>
                          <a:latin typeface="+mn-lt"/>
                        </a:rPr>
                        <a:t>College course</a:t>
                      </a:r>
                    </a:p>
                  </a:txBody>
                  <a:tcPr>
                    <a:solidFill>
                      <a:schemeClr val="bg1"/>
                    </a:solidFill>
                  </a:tcPr>
                </a:tc>
                <a:tc>
                  <a:txBody>
                    <a:bodyPr/>
                    <a:lstStyle/>
                    <a:p>
                      <a:pPr marL="342900" indent="-342900">
                        <a:buFont typeface="Arial" panose="020B0604020202020204" pitchFamily="34" charset="0"/>
                        <a:buChar char="•"/>
                      </a:pPr>
                      <a:r>
                        <a:rPr lang="en-GB" sz="1400" dirty="0">
                          <a:latin typeface="+mn-lt"/>
                        </a:rPr>
                        <a:t>4 Level 6 (Highers)</a:t>
                      </a:r>
                    </a:p>
                    <a:p>
                      <a:pPr marL="342900" indent="-342900">
                        <a:buFont typeface="Arial" panose="020B0604020202020204" pitchFamily="34" charset="0"/>
                        <a:buChar char="•"/>
                      </a:pPr>
                      <a:r>
                        <a:rPr lang="en-GB" sz="1400" dirty="0">
                          <a:latin typeface="+mn-lt"/>
                        </a:rPr>
                        <a:t>2 Level 5</a:t>
                      </a:r>
                    </a:p>
                  </a:txBody>
                  <a:tcPr/>
                </a:tc>
                <a:tc vMerge="1">
                  <a:txBody>
                    <a:bodyPr/>
                    <a:lstStyle/>
                    <a:p>
                      <a:endParaRPr lang="en-GB" sz="2000" dirty="0">
                        <a:latin typeface="Arial Rounded MT Bold" panose="020F0704030504030204" pitchFamily="34" charset="0"/>
                      </a:endParaRPr>
                    </a:p>
                  </a:txBody>
                  <a:tcPr/>
                </a:tc>
                <a:extLst>
                  <a:ext uri="{0D108BD9-81ED-4DB2-BD59-A6C34878D82A}">
                    <a16:rowId xmlns:a16="http://schemas.microsoft.com/office/drawing/2014/main" val="10003"/>
                  </a:ext>
                </a:extLst>
              </a:tr>
              <a:tr h="1149805">
                <a:tc>
                  <a:txBody>
                    <a:bodyPr/>
                    <a:lstStyle/>
                    <a:p>
                      <a:pPr marL="342900" indent="-342900">
                        <a:buFont typeface="Arial" panose="020B0604020202020204" pitchFamily="34" charset="0"/>
                        <a:buChar char="•"/>
                      </a:pPr>
                      <a:endParaRPr lang="en-GB" sz="1400" dirty="0">
                        <a:solidFill>
                          <a:srgbClr val="0070C0"/>
                        </a:solidFill>
                        <a:latin typeface="+mn-lt"/>
                      </a:endParaRPr>
                    </a:p>
                  </a:txBody>
                  <a:tcPr>
                    <a:solidFill>
                      <a:schemeClr val="bg1"/>
                    </a:solidFill>
                  </a:tcPr>
                </a:tc>
                <a:tc>
                  <a:txBody>
                    <a:bodyPr/>
                    <a:lstStyle/>
                    <a:p>
                      <a:pPr marL="342900" indent="-342900">
                        <a:buFont typeface="Arial" panose="020B0604020202020204" pitchFamily="34" charset="0"/>
                        <a:buChar char="•"/>
                      </a:pPr>
                      <a:r>
                        <a:rPr lang="en-GB" sz="1400" dirty="0">
                          <a:latin typeface="+mn-lt"/>
                        </a:rPr>
                        <a:t>4 Level 6 (Highers)</a:t>
                      </a:r>
                    </a:p>
                    <a:p>
                      <a:pPr marL="342900" indent="-342900">
                        <a:buFont typeface="Arial" panose="020B0604020202020204" pitchFamily="34" charset="0"/>
                        <a:buChar char="•"/>
                      </a:pPr>
                      <a:r>
                        <a:rPr lang="en-GB" sz="1400" dirty="0">
                          <a:latin typeface="+mn-lt"/>
                        </a:rPr>
                        <a:t>Year</a:t>
                      </a:r>
                      <a:r>
                        <a:rPr lang="en-GB" sz="1400" baseline="0" dirty="0">
                          <a:latin typeface="+mn-lt"/>
                        </a:rPr>
                        <a:t> 1 </a:t>
                      </a:r>
                      <a:r>
                        <a:rPr lang="en-GB" sz="1400" dirty="0">
                          <a:latin typeface="+mn-lt"/>
                        </a:rPr>
                        <a:t>Foundation</a:t>
                      </a:r>
                      <a:r>
                        <a:rPr lang="en-GB" sz="1400" baseline="0" dirty="0">
                          <a:latin typeface="+mn-lt"/>
                        </a:rPr>
                        <a:t> Apprenticeship</a:t>
                      </a:r>
                    </a:p>
                    <a:p>
                      <a:pPr marL="342900" indent="-342900">
                        <a:buFont typeface="Arial" panose="020B0604020202020204" pitchFamily="34" charset="0"/>
                        <a:buChar char="•"/>
                      </a:pPr>
                      <a:r>
                        <a:rPr lang="en-GB" sz="1400" baseline="0" dirty="0">
                          <a:latin typeface="+mn-lt"/>
                        </a:rPr>
                        <a:t>College course</a:t>
                      </a:r>
                      <a:endParaRPr lang="en-GB" sz="1400" dirty="0">
                        <a:latin typeface="+mn-lt"/>
                      </a:endParaRPr>
                    </a:p>
                  </a:txBody>
                  <a:tcPr/>
                </a:tc>
                <a:tc vMerge="1">
                  <a:txBody>
                    <a:bodyPr/>
                    <a:lstStyle/>
                    <a:p>
                      <a:endParaRPr lang="en-GB" sz="2000" dirty="0">
                        <a:latin typeface="Arial Rounded MT Bold" panose="020F070403050403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87355855"/>
      </p:ext>
    </p:extLst>
  </p:cSld>
  <p:clrMapOvr>
    <a:masterClrMapping/>
  </p:clrMapOvr>
  <mc:AlternateContent xmlns:mc="http://schemas.openxmlformats.org/markup-compatibility/2006" xmlns:p14="http://schemas.microsoft.com/office/powerpoint/2010/main">
    <mc:Choice Requires="p14">
      <p:transition spd="slow" p14:dur="2000" advTm="120017"/>
    </mc:Choice>
    <mc:Fallback xmlns="">
      <p:transition spd="slow" advTm="12001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Course choice sheet</a:t>
            </a:r>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4177641587"/>
      </p:ext>
    </p:extLst>
  </p:cSld>
  <p:clrMapOvr>
    <a:masterClrMapping/>
  </p:clrMapOvr>
  <mc:AlternateContent xmlns:mc="http://schemas.openxmlformats.org/markup-compatibility/2006" xmlns:p14="http://schemas.microsoft.com/office/powerpoint/2010/main">
    <mc:Choice Requires="p14">
      <p:transition spd="slow" p14:dur="2000" advTm="15871"/>
    </mc:Choice>
    <mc:Fallback xmlns="">
      <p:transition spd="slow" advTm="1587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852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blipFill dpi="0" rotWithShape="1">
            <a:blip r:embed="rId3">
              <a:alphaModFix amt="5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useBgFill="1">
        <p:nvSpPr>
          <p:cNvPr id="17" name="Rectangle 12">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8" y="480059"/>
            <a:ext cx="8428482"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mputer&#10;&#10;Description automatically generated">
            <a:extLst>
              <a:ext uri="{FF2B5EF4-FFF2-40B4-BE49-F238E27FC236}">
                <a16:creationId xmlns:a16="http://schemas.microsoft.com/office/drawing/2014/main" id="{48FAD44B-2DB3-C01C-726D-52B4352C5B0E}"/>
              </a:ext>
            </a:extLst>
          </p:cNvPr>
          <p:cNvPicPr>
            <a:picLocks noChangeAspect="1"/>
          </p:cNvPicPr>
          <p:nvPr/>
        </p:nvPicPr>
        <p:blipFill rotWithShape="1">
          <a:blip r:embed="rId5"/>
          <a:srcRect l="6813" t="16694" r="49313" b="4957"/>
          <a:stretch/>
        </p:blipFill>
        <p:spPr bwMode="auto">
          <a:xfrm>
            <a:off x="-108520" y="0"/>
            <a:ext cx="9604205" cy="69573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6607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46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blipFill dpi="0" rotWithShape="1">
            <a:blip r:embed="rId2">
              <a:alphaModFix amt="5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useBgFill="1">
        <p:nvSpPr>
          <p:cNvPr id="13" name="Rectangle 12">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8" y="480059"/>
            <a:ext cx="8428482"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mputer&#10;&#10;Description automatically generated">
            <a:extLst>
              <a:ext uri="{FF2B5EF4-FFF2-40B4-BE49-F238E27FC236}">
                <a16:creationId xmlns:a16="http://schemas.microsoft.com/office/drawing/2014/main" id="{A544E3E0-4BF2-ED1C-52E6-409827F2D647}"/>
              </a:ext>
            </a:extLst>
          </p:cNvPr>
          <p:cNvPicPr>
            <a:picLocks noChangeAspect="1"/>
          </p:cNvPicPr>
          <p:nvPr/>
        </p:nvPicPr>
        <p:blipFill rotWithShape="1">
          <a:blip r:embed="rId4"/>
          <a:srcRect l="9971" t="18221" r="52305" b="10375"/>
          <a:stretch/>
        </p:blipFill>
        <p:spPr bwMode="auto">
          <a:xfrm>
            <a:off x="-1" y="0"/>
            <a:ext cx="9233374"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6494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latin typeface="Calibri" panose="020F0502020204030204" pitchFamily="34" charset="0"/>
              </a:rPr>
              <a:t>Making informed choices</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GB" sz="2800" b="0" dirty="0">
                <a:latin typeface="Calibri" panose="020F0502020204030204" pitchFamily="34" charset="0"/>
              </a:rPr>
              <a:t>Showbie/website – Senior Phase Pathways booklet</a:t>
            </a:r>
          </a:p>
          <a:p>
            <a:pPr marL="0" indent="0">
              <a:buNone/>
            </a:pPr>
            <a:endParaRPr lang="en-GB" sz="2800" b="0" dirty="0">
              <a:latin typeface="Calibri" panose="020F0502020204030204" pitchFamily="34" charset="0"/>
            </a:endParaRPr>
          </a:p>
          <a:p>
            <a:pPr marL="457200" indent="-457200">
              <a:buFont typeface="Arial" panose="020B0604020202020204" pitchFamily="34" charset="0"/>
              <a:buChar char="•"/>
            </a:pPr>
            <a:endParaRPr lang="en-GB" sz="2800" b="0" dirty="0">
              <a:latin typeface="Calibri" panose="020F0502020204030204" pitchFamily="34" charset="0"/>
            </a:endParaRPr>
          </a:p>
          <a:p>
            <a:pPr marL="457200" indent="-457200">
              <a:buFont typeface="Arial" panose="020B0604020202020204" pitchFamily="34" charset="0"/>
              <a:buChar char="•"/>
            </a:pPr>
            <a:endParaRPr lang="en-GB" sz="2800" b="0" dirty="0">
              <a:latin typeface="Calibri" panose="020F050202020403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188641"/>
            <a:ext cx="1238051" cy="1398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p:nvPr/>
        </p:nvPicPr>
        <p:blipFill rotWithShape="1">
          <a:blip r:embed="rId4"/>
          <a:srcRect l="22712" t="33486" r="62996" b="9719"/>
          <a:stretch/>
        </p:blipFill>
        <p:spPr bwMode="auto">
          <a:xfrm>
            <a:off x="4592530" y="2874911"/>
            <a:ext cx="2736304" cy="3384376"/>
          </a:xfrm>
          <a:prstGeom prst="rect">
            <a:avLst/>
          </a:prstGeom>
          <a:ln>
            <a:noFill/>
          </a:ln>
          <a:extLst>
            <a:ext uri="{53640926-AAD7-44D8-BBD7-CCE9431645EC}">
              <a14:shadowObscured xmlns:a14="http://schemas.microsoft.com/office/drawing/2010/main"/>
            </a:ext>
          </a:extLst>
        </p:spPr>
      </p:pic>
      <p:pic>
        <p:nvPicPr>
          <p:cNvPr id="5" name="Picture 4" descr="A screenshot of a computer&#10;&#10;Description automatically generated">
            <a:extLst>
              <a:ext uri="{FF2B5EF4-FFF2-40B4-BE49-F238E27FC236}">
                <a16:creationId xmlns:a16="http://schemas.microsoft.com/office/drawing/2014/main" id="{613D99CA-17C4-481C-668D-57B0493AF9BD}"/>
              </a:ext>
            </a:extLst>
          </p:cNvPr>
          <p:cNvPicPr>
            <a:picLocks noChangeAspect="1"/>
          </p:cNvPicPr>
          <p:nvPr/>
        </p:nvPicPr>
        <p:blipFill rotWithShape="1">
          <a:blip r:embed="rId5"/>
          <a:srcRect l="19943" t="16251" r="61278" b="8432"/>
          <a:stretch/>
        </p:blipFill>
        <p:spPr bwMode="auto">
          <a:xfrm>
            <a:off x="1043608" y="2996952"/>
            <a:ext cx="2647035" cy="35829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953668"/>
      </p:ext>
    </p:extLst>
  </p:cSld>
  <p:clrMapOvr>
    <a:masterClrMapping/>
  </p:clrMapOvr>
  <mc:AlternateContent xmlns:mc="http://schemas.openxmlformats.org/markup-compatibility/2006" xmlns:p14="http://schemas.microsoft.com/office/powerpoint/2010/main">
    <mc:Choice Requires="p14">
      <p:transition spd="slow" p14:dur="2000" advTm="31742"/>
    </mc:Choice>
    <mc:Fallback xmlns="">
      <p:transition spd="slow" advTm="3174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A0000"/>
                </a:solidFill>
              </a:rPr>
              <a:t>Schools Academy</a:t>
            </a:r>
            <a:endParaRPr lang="en-GB" dirty="0"/>
          </a:p>
        </p:txBody>
      </p:sp>
      <p:sp>
        <p:nvSpPr>
          <p:cNvPr id="3" name="Content Placeholder 2"/>
          <p:cNvSpPr>
            <a:spLocks noGrp="1"/>
          </p:cNvSpPr>
          <p:nvPr>
            <p:ph sz="half" idx="1"/>
          </p:nvPr>
        </p:nvSpPr>
        <p:spPr>
          <a:xfrm>
            <a:off x="3563888" y="1548081"/>
            <a:ext cx="5256584" cy="4857403"/>
          </a:xfrm>
        </p:spPr>
        <p:txBody>
          <a:bodyPr/>
          <a:lstStyle/>
          <a:p>
            <a:r>
              <a:rPr lang="en-GB" sz="2400" dirty="0">
                <a:solidFill>
                  <a:srgbClr val="002060"/>
                </a:solidFill>
              </a:rPr>
              <a:t>Our Schools Academy provides senior phase pupils the opportunity to learn a range of vocational skills, both practical and academic, whilst still attending school.</a:t>
            </a:r>
          </a:p>
          <a:p>
            <a:endParaRPr lang="en-GB" sz="2400" dirty="0">
              <a:solidFill>
                <a:srgbClr val="002060"/>
              </a:solidFill>
            </a:endParaRPr>
          </a:p>
        </p:txBody>
      </p:sp>
      <p:pic>
        <p:nvPicPr>
          <p:cNvPr id="1026" name="Picture 2" descr="Schools Acade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556792"/>
            <a:ext cx="2664296" cy="26642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6052" y="4536836"/>
            <a:ext cx="8284420" cy="830997"/>
          </a:xfrm>
          <a:prstGeom prst="rect">
            <a:avLst/>
          </a:prstGeom>
          <a:noFill/>
        </p:spPr>
        <p:txBody>
          <a:bodyPr wrap="square" rtlCol="0">
            <a:spAutoFit/>
          </a:bodyPr>
          <a:lstStyle/>
          <a:p>
            <a:r>
              <a:rPr lang="en-GB" b="1" dirty="0">
                <a:solidFill>
                  <a:srgbClr val="002060"/>
                </a:solidFill>
              </a:rPr>
              <a:t>Web</a:t>
            </a:r>
            <a:r>
              <a:rPr lang="en-GB" dirty="0">
                <a:solidFill>
                  <a:srgbClr val="002060"/>
                </a:solidFill>
              </a:rPr>
              <a:t>: </a:t>
            </a:r>
            <a:r>
              <a:rPr lang="en-GB" dirty="0">
                <a:solidFill>
                  <a:srgbClr val="002060"/>
                </a:solidFill>
                <a:hlinkClick r:id="rId4"/>
              </a:rPr>
              <a:t>www.borderscollege.ac.uk/courses/schools-academy/</a:t>
            </a:r>
            <a:endParaRPr lang="en-GB" dirty="0">
              <a:solidFill>
                <a:srgbClr val="002060"/>
              </a:solidFill>
            </a:endParaRPr>
          </a:p>
          <a:p>
            <a:endParaRPr lang="en-GB" dirty="0">
              <a:solidFill>
                <a:srgbClr val="000000"/>
              </a:solidFill>
            </a:endParaRPr>
          </a:p>
        </p:txBody>
      </p:sp>
      <p:sp>
        <p:nvSpPr>
          <p:cNvPr id="4" name="TextBox 3"/>
          <p:cNvSpPr txBox="1"/>
          <p:nvPr/>
        </p:nvSpPr>
        <p:spPr>
          <a:xfrm>
            <a:off x="539552" y="5469323"/>
            <a:ext cx="7488832" cy="461665"/>
          </a:xfrm>
          <a:prstGeom prst="rect">
            <a:avLst/>
          </a:prstGeom>
          <a:noFill/>
        </p:spPr>
        <p:txBody>
          <a:bodyPr wrap="square" rtlCol="0">
            <a:spAutoFit/>
          </a:bodyPr>
          <a:lstStyle/>
          <a:p>
            <a:r>
              <a:rPr lang="en-GB" b="1" dirty="0">
                <a:solidFill>
                  <a:srgbClr val="002060"/>
                </a:solidFill>
                <a:latin typeface="Arial"/>
                <a:ea typeface="ＭＳ Ｐゴシック" charset="-128"/>
                <a:cs typeface="ＭＳ Ｐゴシック"/>
              </a:rPr>
              <a:t>E-mail</a:t>
            </a:r>
            <a:r>
              <a:rPr lang="en-GB" dirty="0">
                <a:solidFill>
                  <a:srgbClr val="002060"/>
                </a:solidFill>
                <a:latin typeface="Arial"/>
                <a:ea typeface="ＭＳ Ｐゴシック" charset="-128"/>
                <a:cs typeface="ＭＳ Ｐゴシック"/>
              </a:rPr>
              <a:t>: schoolsacademy@borderscollege.ac.uk</a:t>
            </a:r>
          </a:p>
        </p:txBody>
      </p:sp>
    </p:spTree>
    <p:extLst>
      <p:ext uri="{BB962C8B-B14F-4D97-AF65-F5344CB8AC3E}">
        <p14:creationId xmlns:p14="http://schemas.microsoft.com/office/powerpoint/2010/main" val="1467159911"/>
      </p:ext>
    </p:extLst>
  </p:cSld>
  <p:clrMapOvr>
    <a:masterClrMapping/>
  </p:clrMapOvr>
  <mc:AlternateContent xmlns:mc="http://schemas.openxmlformats.org/markup-compatibility/2006" xmlns:p14="http://schemas.microsoft.com/office/powerpoint/2010/main">
    <mc:Choice Requires="p14">
      <p:transition spd="slow" p14:dur="2000" advTm="22520"/>
    </mc:Choice>
    <mc:Fallback xmlns="">
      <p:transition spd="slow" advTm="2252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79F40C4-4DC4-0F82-3C97-DF83BB0662CC}"/>
              </a:ext>
            </a:extLst>
          </p:cNvPr>
          <p:cNvSpPr>
            <a:spLocks noGrp="1"/>
          </p:cNvSpPr>
          <p:nvPr>
            <p:ph idx="1"/>
          </p:nvPr>
        </p:nvSpPr>
        <p:spPr>
          <a:xfrm>
            <a:off x="359532" y="260648"/>
            <a:ext cx="8424936" cy="6127576"/>
          </a:xfrm>
        </p:spPr>
        <p:txBody>
          <a:bodyPr>
            <a:normAutofit lnSpcReduction="10000"/>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BORDERS COLLEGE SCHOOLS ACADEMY</a:t>
            </a:r>
          </a:p>
          <a:p>
            <a:pPr marL="0" indent="0">
              <a:lnSpc>
                <a:spcPct val="107000"/>
              </a:lnSpc>
              <a:spcAft>
                <a:spcPts val="800"/>
              </a:spcAft>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Kickstart your career while still at school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School partnership courses - for senior school pupils moving into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S4, S5 and S6 in August 2024</a:t>
            </a:r>
            <a:r>
              <a:rPr lang="en-GB" sz="1800" dirty="0">
                <a:effectLst/>
                <a:latin typeface="Calibri" panose="020F0502020204030204" pitchFamily="34" charset="0"/>
                <a:ea typeface="Calibri" panose="020F0502020204030204" pitchFamily="34" charset="0"/>
                <a:cs typeface="Times New Roman" panose="02020603050405020304" pitchFamily="18" charset="0"/>
              </a:rPr>
              <a:t> - offer a wide range of vocational courses to study alongside school-based National and Higher qualifications.  Our extensive range of courses are pitched at a range of levels to study at our Scottish Borders Campus in Galashiels (BC) or Newtown St Boswells (NSB)</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Make Fridays Fun</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join us at college to level up your skills and grab those qualifications that'll be the stepping stones to your future career! Schools Academy courses will take place on a Friday from 10am-2.30pm and transport will be provided between school and college.  Pupils will need to ensure they can access transport home from Selkirk High School after the college transport as dropped them off.</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If you are selecting one of the courses below, you can select one of the Supported Study options in column D above – this will give you time in school to catch up with work from other subjects.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Please tick the box next to the course you are interested in.  More information about each course can be found at </a:t>
            </a:r>
            <a:r>
              <a:rPr lang="en-GB" sz="1800" dirty="0">
                <a:solidFill>
                  <a:srgbClr val="0562C2"/>
                </a:solidFill>
                <a:effectLst/>
                <a:latin typeface="Calibri" panose="020F0502020204030204" pitchFamily="34" charset="0"/>
                <a:ea typeface="Calibri" panose="020F0502020204030204" pitchFamily="34" charset="0"/>
                <a:cs typeface="Calibri" panose="020F0502020204030204" pitchFamily="34" charset="0"/>
              </a:rPr>
              <a:t>https://www.borderscollege.ac.uk/courses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287061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cap="none" dirty="0">
                <a:latin typeface="+mn-lt"/>
              </a:rPr>
              <a:t>By the end of this presentation, we hope that you have…</a:t>
            </a:r>
          </a:p>
        </p:txBody>
      </p:sp>
      <p:sp>
        <p:nvSpPr>
          <p:cNvPr id="3" name="Content Placeholder 2"/>
          <p:cNvSpPr>
            <a:spLocks noGrp="1"/>
          </p:cNvSpPr>
          <p:nvPr>
            <p:ph idx="1"/>
          </p:nvPr>
        </p:nvSpPr>
        <p:spPr>
          <a:xfrm>
            <a:off x="539552" y="1988840"/>
            <a:ext cx="7520940" cy="3579849"/>
          </a:xfrm>
        </p:spPr>
        <p:txBody>
          <a:bodyPr>
            <a:normAutofit fontScale="85000" lnSpcReduction="20000"/>
          </a:bodyPr>
          <a:lstStyle/>
          <a:p>
            <a:pPr marL="457200" indent="-457200">
              <a:buFont typeface="Arial" panose="020B0604020202020204" pitchFamily="34" charset="0"/>
              <a:buChar char="•"/>
            </a:pPr>
            <a:r>
              <a:rPr lang="en-GB" sz="2800" b="0" dirty="0"/>
              <a:t>an understanding of our curriculum rationale</a:t>
            </a:r>
          </a:p>
          <a:p>
            <a:pPr marL="457200" indent="-457200">
              <a:buFont typeface="Arial" panose="020B0604020202020204" pitchFamily="34" charset="0"/>
              <a:buChar char="•"/>
            </a:pPr>
            <a:r>
              <a:rPr lang="en-GB" sz="2800" b="0" dirty="0"/>
              <a:t>more information about the subjects on offer at SHS</a:t>
            </a:r>
          </a:p>
          <a:p>
            <a:pPr marL="457200" indent="-457200">
              <a:buFont typeface="Arial" panose="020B0604020202020204" pitchFamily="34" charset="0"/>
              <a:buChar char="•"/>
            </a:pPr>
            <a:r>
              <a:rPr lang="en-GB" sz="2800" b="0" dirty="0"/>
              <a:t>an understanding of the course choice process and timeline</a:t>
            </a:r>
          </a:p>
          <a:p>
            <a:pPr marL="457200" indent="-457200">
              <a:buFont typeface="Arial" panose="020B0604020202020204" pitchFamily="34" charset="0"/>
              <a:buChar char="•"/>
            </a:pPr>
            <a:r>
              <a:rPr lang="en-GB" sz="2800" dirty="0"/>
              <a:t>greater confidence for students in understanding the progression pathways that are available to them.</a:t>
            </a:r>
            <a:endParaRPr lang="en-GB" sz="2800" b="0" dirty="0"/>
          </a:p>
          <a:p>
            <a:pPr marL="0" indent="0"/>
            <a:endParaRPr lang="en-GB" sz="2800" b="0" dirty="0"/>
          </a:p>
          <a:p>
            <a:pPr marL="0" indent="0" algn="ctr"/>
            <a:r>
              <a:rPr lang="en-GB" sz="2800" b="0" dirty="0">
                <a:solidFill>
                  <a:schemeClr val="accent1"/>
                </a:solidFill>
              </a:rPr>
              <a:t>Please let us know by giving your feedback.</a:t>
            </a:r>
          </a:p>
          <a:p>
            <a:pPr marL="457200" indent="-457200">
              <a:buFont typeface="Arial" panose="020B0604020202020204" pitchFamily="34" charset="0"/>
              <a:buChar char="•"/>
            </a:pPr>
            <a:endParaRPr lang="en-GB" sz="2800" b="0" dirty="0">
              <a:latin typeface="Calibri" panose="020F0502020204030204" pitchFamily="34" charset="0"/>
            </a:endParaRPr>
          </a:p>
          <a:p>
            <a:pPr marL="457200" indent="-457200">
              <a:buFont typeface="Arial" panose="020B0604020202020204" pitchFamily="34" charset="0"/>
              <a:buChar char="•"/>
            </a:pPr>
            <a:endParaRPr lang="en-GB" sz="2800" b="0" dirty="0">
              <a:latin typeface="Calibri" panose="020F0502020204030204" pitchFamily="34" charset="0"/>
            </a:endParaRPr>
          </a:p>
        </p:txBody>
      </p:sp>
    </p:spTree>
    <p:extLst>
      <p:ext uri="{BB962C8B-B14F-4D97-AF65-F5344CB8AC3E}">
        <p14:creationId xmlns:p14="http://schemas.microsoft.com/office/powerpoint/2010/main" val="2823324966"/>
      </p:ext>
    </p:extLst>
  </p:cSld>
  <p:clrMapOvr>
    <a:masterClrMapping/>
  </p:clrMapOvr>
  <mc:AlternateContent xmlns:mc="http://schemas.openxmlformats.org/markup-compatibility/2006" xmlns:p14="http://schemas.microsoft.com/office/powerpoint/2010/main">
    <mc:Choice Requires="p14">
      <p:transition spd="slow" p14:dur="2000" advTm="23383"/>
    </mc:Choice>
    <mc:Fallback xmlns="">
      <p:transition spd="slow" advTm="2338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436110-A18F-4051-A35C-BC7FA676B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431215"/>
            <a:ext cx="75438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52FE3A67-50A3-3218-E7E8-3DA673DD7684}"/>
              </a:ext>
            </a:extLst>
          </p:cNvPr>
          <p:cNvGraphicFramePr>
            <a:graphicFrameLocks noGrp="1"/>
          </p:cNvGraphicFramePr>
          <p:nvPr>
            <p:ph idx="1"/>
            <p:extLst>
              <p:ext uri="{D42A27DB-BD31-4B8C-83A1-F6EECF244321}">
                <p14:modId xmlns:p14="http://schemas.microsoft.com/office/powerpoint/2010/main" val="3239381810"/>
              </p:ext>
            </p:extLst>
          </p:nvPr>
        </p:nvGraphicFramePr>
        <p:xfrm>
          <a:off x="323528" y="188640"/>
          <a:ext cx="8568952" cy="5862896"/>
        </p:xfrm>
        <a:graphic>
          <a:graphicData uri="http://schemas.openxmlformats.org/drawingml/2006/table">
            <a:tbl>
              <a:tblPr firstRow="1" firstCol="1" bandRow="1"/>
              <a:tblGrid>
                <a:gridCol w="3003955">
                  <a:extLst>
                    <a:ext uri="{9D8B030D-6E8A-4147-A177-3AD203B41FA5}">
                      <a16:colId xmlns:a16="http://schemas.microsoft.com/office/drawing/2014/main" val="1721912862"/>
                    </a:ext>
                  </a:extLst>
                </a:gridCol>
                <a:gridCol w="537147">
                  <a:extLst>
                    <a:ext uri="{9D8B030D-6E8A-4147-A177-3AD203B41FA5}">
                      <a16:colId xmlns:a16="http://schemas.microsoft.com/office/drawing/2014/main" val="1021175684"/>
                    </a:ext>
                  </a:extLst>
                </a:gridCol>
                <a:gridCol w="724338">
                  <a:extLst>
                    <a:ext uri="{9D8B030D-6E8A-4147-A177-3AD203B41FA5}">
                      <a16:colId xmlns:a16="http://schemas.microsoft.com/office/drawing/2014/main" val="1643873789"/>
                    </a:ext>
                  </a:extLst>
                </a:gridCol>
                <a:gridCol w="2946845">
                  <a:extLst>
                    <a:ext uri="{9D8B030D-6E8A-4147-A177-3AD203B41FA5}">
                      <a16:colId xmlns:a16="http://schemas.microsoft.com/office/drawing/2014/main" val="4160109726"/>
                    </a:ext>
                  </a:extLst>
                </a:gridCol>
                <a:gridCol w="537147">
                  <a:extLst>
                    <a:ext uri="{9D8B030D-6E8A-4147-A177-3AD203B41FA5}">
                      <a16:colId xmlns:a16="http://schemas.microsoft.com/office/drawing/2014/main" val="1003604622"/>
                    </a:ext>
                  </a:extLst>
                </a:gridCol>
                <a:gridCol w="819520">
                  <a:extLst>
                    <a:ext uri="{9D8B030D-6E8A-4147-A177-3AD203B41FA5}">
                      <a16:colId xmlns:a16="http://schemas.microsoft.com/office/drawing/2014/main" val="450265408"/>
                    </a:ext>
                  </a:extLst>
                </a:gridCol>
              </a:tblGrid>
              <a:tr h="378236">
                <a:tc>
                  <a:txBody>
                    <a:bodyPr/>
                    <a:lstStyle/>
                    <a:p>
                      <a:pPr algn="l" fontAlgn="t">
                        <a:lnSpc>
                          <a:spcPct val="107000"/>
                        </a:lnSpc>
                        <a:spcBef>
                          <a:spcPts val="0"/>
                        </a:spcBef>
                        <a:spcAft>
                          <a:spcPts val="800"/>
                        </a:spcAft>
                      </a:pPr>
                      <a:r>
                        <a:rPr lang="en-GB"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Course </a:t>
                      </a:r>
                      <a:endParaRPr lang="en-GB" sz="1600" b="0" i="0" u="none" strike="noStrike" dirty="0">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000" b="0" i="0" u="none" strike="noStrike">
                          <a:effectLst/>
                          <a:latin typeface="Calibri" panose="020F0502020204030204" pitchFamily="34" charset="0"/>
                          <a:ea typeface="Calibri" panose="020F0502020204030204" pitchFamily="34" charset="0"/>
                          <a:cs typeface="Times New Roman" panose="02020603050405020304" pitchFamily="18" charset="0"/>
                        </a:rPr>
                        <a:t>Level</a:t>
                      </a:r>
                      <a:endParaRPr lang="en-GB" sz="1600" b="0"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000" b="0" i="0" u="none" strike="noStrike">
                          <a:effectLst/>
                          <a:latin typeface="Calibri" panose="020F0502020204030204" pitchFamily="34" charset="0"/>
                          <a:ea typeface="Calibri" panose="020F0502020204030204" pitchFamily="34" charset="0"/>
                          <a:cs typeface="Times New Roman" panose="02020603050405020304" pitchFamily="18" charset="0"/>
                        </a:rPr>
                        <a:t>Location</a:t>
                      </a:r>
                      <a:endParaRPr lang="en-GB" sz="1600" b="0"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000" b="0" i="0" u="none" strike="noStrike">
                          <a:effectLst/>
                          <a:latin typeface="Calibri" panose="020F0502020204030204" pitchFamily="34" charset="0"/>
                          <a:ea typeface="Calibri" panose="020F0502020204030204" pitchFamily="34" charset="0"/>
                          <a:cs typeface="Times New Roman" panose="02020603050405020304" pitchFamily="18" charset="0"/>
                        </a:rPr>
                        <a:t>Course </a:t>
                      </a:r>
                      <a:endParaRPr lang="en-GB" sz="1600" b="0"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000" b="0" i="0" u="none" strike="noStrike">
                          <a:effectLst/>
                          <a:latin typeface="Calibri" panose="020F0502020204030204" pitchFamily="34" charset="0"/>
                          <a:ea typeface="Calibri" panose="020F0502020204030204" pitchFamily="34" charset="0"/>
                          <a:cs typeface="Times New Roman" panose="02020603050405020304" pitchFamily="18" charset="0"/>
                        </a:rPr>
                        <a:t>Level</a:t>
                      </a:r>
                      <a:endParaRPr lang="en-GB" sz="1600" b="0"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000" b="0" i="0" u="none" strike="noStrike">
                          <a:effectLst/>
                          <a:latin typeface="Calibri" panose="020F0502020204030204" pitchFamily="34" charset="0"/>
                          <a:ea typeface="Calibri" panose="020F0502020204030204" pitchFamily="34" charset="0"/>
                          <a:cs typeface="Times New Roman" panose="02020603050405020304" pitchFamily="18" charset="0"/>
                        </a:rPr>
                        <a:t>Location</a:t>
                      </a:r>
                      <a:endParaRPr lang="en-GB" sz="1600" b="0"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1849805"/>
                  </a:ext>
                </a:extLst>
              </a:tr>
              <a:tr h="378236">
                <a:tc>
                  <a:txBody>
                    <a:bodyPr/>
                    <a:lstStyle/>
                    <a:p>
                      <a:pPr algn="l" fontAlgn="t">
                        <a:lnSpc>
                          <a:spcPct val="107000"/>
                        </a:lnSpc>
                        <a:spcBef>
                          <a:spcPts val="0"/>
                        </a:spcBef>
                        <a:spcAft>
                          <a:spcPts val="800"/>
                        </a:spcAft>
                      </a:pPr>
                      <a:r>
                        <a:rPr lang="en-GB" sz="1200" b="1" i="0" u="none" strike="noStrike" dirty="0">
                          <a:effectLst/>
                          <a:latin typeface="Calibri" panose="020F0502020204030204" pitchFamily="34" charset="0"/>
                          <a:ea typeface="Calibri" panose="020F0502020204030204" pitchFamily="34" charset="0"/>
                          <a:cs typeface="Times New Roman" panose="02020603050405020304" pitchFamily="18" charset="0"/>
                        </a:rPr>
                        <a:t>Skills for Learning and Work</a:t>
                      </a:r>
                      <a:endParaRPr lang="en-GB" sz="1200" b="1" i="0" u="none" strike="noStrike" dirty="0">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3</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BC</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Forestry – NPA</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5</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NSB</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675073"/>
                  </a:ext>
                </a:extLst>
              </a:tr>
              <a:tr h="679140">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Scottish Racing Academy: NPA Horse Care</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4</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Yard/BC</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dirty="0">
                          <a:effectLst/>
                          <a:latin typeface="Calibri" panose="020F0502020204030204" pitchFamily="34" charset="0"/>
                          <a:ea typeface="Calibri" panose="020F0502020204030204" pitchFamily="34" charset="0"/>
                          <a:cs typeface="Times New Roman" panose="02020603050405020304" pitchFamily="18" charset="0"/>
                        </a:rPr>
                        <a:t>Scottish Racing Academy: Racing Yard Routine – NPA</a:t>
                      </a:r>
                      <a:endParaRPr lang="en-GB" sz="1200" b="1" i="0" u="none" strike="noStrike" dirty="0">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5</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Yard/BC</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9188578"/>
                  </a:ext>
                </a:extLst>
              </a:tr>
              <a:tr h="378236">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Land-based: Rural Skills for Work</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4</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NSB</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Foundation Apprenticeship: Hospitality</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5</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SBC</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2951240"/>
                  </a:ext>
                </a:extLst>
              </a:tr>
              <a:tr h="378236">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Animal Care (an introduction)</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4</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NSB</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Local Food Production – NPA</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6</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NSB</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0159948"/>
                  </a:ext>
                </a:extLst>
              </a:tr>
              <a:tr h="378236">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Engineering</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4</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BC</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Gym Instructor Award</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6</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BC</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6400143"/>
                  </a:ext>
                </a:extLst>
              </a:tr>
              <a:tr h="378236">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Foundation Apprenticeship: Automotive Skills</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4</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BC</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Development Player Programme: Rugby</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6</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BC</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4976113"/>
                  </a:ext>
                </a:extLst>
              </a:tr>
              <a:tr h="378236">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Skills for Work: Early Education and Childcare</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4</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BC</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Development Player Programme: Football</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6</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BC</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3643002"/>
                  </a:ext>
                </a:extLst>
              </a:tr>
              <a:tr h="679140">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Foundation Apprenticeship: Construction Craft &amp; Technician</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4</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Gala</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Psychology – Higher</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6</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BC</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4900458"/>
                  </a:ext>
                </a:extLst>
              </a:tr>
              <a:tr h="679140">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Beauty and Hairstyling – NPA</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4</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BC</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Foundation Apprenticeship: Social Services and Healthcare</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6</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Online/BC</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3330282"/>
                  </a:ext>
                </a:extLst>
              </a:tr>
              <a:tr h="160436">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eSports – NPA</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5</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BC</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Foundation Apprenticeship: Social Services Children and Young People</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6</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Online/BC</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629954"/>
                  </a:ext>
                </a:extLst>
              </a:tr>
              <a:tr h="378236">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Development Player Programme: Rugby</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5</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BC</a:t>
                      </a:r>
                      <a:endParaRPr lang="en-GB" sz="1200" b="1"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dirty="0">
                          <a:effectLst/>
                          <a:latin typeface="Calibri" panose="020F0502020204030204" pitchFamily="34" charset="0"/>
                          <a:ea typeface="Calibri" panose="020F0502020204030204" pitchFamily="34" charset="0"/>
                          <a:cs typeface="Times New Roman" panose="02020603050405020304" pitchFamily="18" charset="0"/>
                        </a:rPr>
                        <a:t>Cyber Security – NPA</a:t>
                      </a:r>
                      <a:endParaRPr lang="en-GB" sz="1200" b="1" i="0" u="none" strike="noStrike" dirty="0">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dirty="0">
                          <a:effectLst/>
                          <a:latin typeface="Calibri" panose="020F0502020204030204" pitchFamily="34" charset="0"/>
                          <a:ea typeface="Calibri" panose="020F0502020204030204" pitchFamily="34" charset="0"/>
                          <a:cs typeface="Times New Roman" panose="02020603050405020304" pitchFamily="18" charset="0"/>
                        </a:rPr>
                        <a:t>6</a:t>
                      </a:r>
                      <a:endParaRPr lang="en-GB" sz="1200" b="1" i="0" u="none" strike="noStrike" dirty="0">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dirty="0">
                          <a:effectLst/>
                          <a:latin typeface="Calibri" panose="020F0502020204030204" pitchFamily="34" charset="0"/>
                          <a:ea typeface="Calibri" panose="020F0502020204030204" pitchFamily="34" charset="0"/>
                          <a:cs typeface="Times New Roman" panose="02020603050405020304" pitchFamily="18" charset="0"/>
                        </a:rPr>
                        <a:t>BC</a:t>
                      </a:r>
                      <a:endParaRPr lang="en-GB" sz="1200" b="1" i="0" u="none" strike="noStrike" dirty="0">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1619165"/>
                  </a:ext>
                </a:extLst>
              </a:tr>
              <a:tr h="378236">
                <a:tc>
                  <a:txBody>
                    <a:bodyPr/>
                    <a:lstStyle/>
                    <a:p>
                      <a:pPr algn="l" fontAlgn="t">
                        <a:lnSpc>
                          <a:spcPct val="107000"/>
                        </a:lnSpc>
                        <a:spcBef>
                          <a:spcPts val="0"/>
                        </a:spcBef>
                        <a:spcAft>
                          <a:spcPts val="800"/>
                        </a:spcAft>
                      </a:pPr>
                      <a:r>
                        <a:rPr lang="en-GB" sz="1200" b="1" i="0" u="none" strike="noStrike" dirty="0">
                          <a:effectLst/>
                          <a:latin typeface="Calibri" panose="020F0502020204030204" pitchFamily="34" charset="0"/>
                          <a:ea typeface="Calibri" panose="020F0502020204030204" pitchFamily="34" charset="0"/>
                          <a:cs typeface="Times New Roman" panose="02020603050405020304" pitchFamily="18" charset="0"/>
                        </a:rPr>
                        <a:t>Cyber Security – NPA</a:t>
                      </a:r>
                      <a:endParaRPr lang="en-GB" sz="1200" b="1" i="0" u="none" strike="noStrike" dirty="0">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dirty="0">
                          <a:effectLst/>
                          <a:latin typeface="Calibri" panose="020F0502020204030204" pitchFamily="34" charset="0"/>
                          <a:ea typeface="Calibri" panose="020F0502020204030204" pitchFamily="34" charset="0"/>
                          <a:cs typeface="Times New Roman" panose="02020603050405020304" pitchFamily="18" charset="0"/>
                        </a:rPr>
                        <a:t>5</a:t>
                      </a:r>
                      <a:endParaRPr lang="en-GB" sz="1200" b="1" i="0" u="none" strike="noStrike" dirty="0">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200" b="1" i="0" u="none" strike="noStrike" dirty="0">
                          <a:effectLst/>
                          <a:latin typeface="Calibri" panose="020F0502020204030204" pitchFamily="34" charset="0"/>
                          <a:ea typeface="Calibri" panose="020F0502020204030204" pitchFamily="34" charset="0"/>
                          <a:cs typeface="Times New Roman" panose="02020603050405020304" pitchFamily="18" charset="0"/>
                        </a:rPr>
                        <a:t>BC</a:t>
                      </a:r>
                      <a:endParaRPr lang="en-GB" sz="1200" b="1" i="0" u="none" strike="noStrike" dirty="0">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b="0" i="0" u="none" strike="noStrike" dirty="0">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1600" b="0" i="0" u="none" strike="noStrike">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en-GB"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b="0" i="0" u="none" strike="noStrike" dirty="0">
                        <a:effectLst/>
                        <a:latin typeface="Arial" panose="020B0604020202020204" pitchFamily="34" charset="0"/>
                      </a:endParaRPr>
                    </a:p>
                  </a:txBody>
                  <a:tcPr marL="60333" marR="60333" marT="83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9371858"/>
                  </a:ext>
                </a:extLst>
              </a:tr>
            </a:tbl>
          </a:graphicData>
        </a:graphic>
      </p:graphicFrame>
    </p:spTree>
    <p:extLst>
      <p:ext uri="{BB962C8B-B14F-4D97-AF65-F5344CB8AC3E}">
        <p14:creationId xmlns:p14="http://schemas.microsoft.com/office/powerpoint/2010/main" val="1122189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18916"/>
            <a:ext cx="7772400" cy="1609344"/>
          </a:xfrm>
        </p:spPr>
        <p:txBody>
          <a:bodyPr/>
          <a:lstStyle/>
          <a:p>
            <a:pPr algn="ctr"/>
            <a:r>
              <a:rPr lang="en-GB" sz="3200" cap="none" dirty="0">
                <a:latin typeface="+mn-lt"/>
              </a:rPr>
              <a:t>Who can help?</a:t>
            </a:r>
          </a:p>
        </p:txBody>
      </p:sp>
      <p:sp>
        <p:nvSpPr>
          <p:cNvPr id="3" name="Content Placeholder 2"/>
          <p:cNvSpPr>
            <a:spLocks noGrp="1"/>
          </p:cNvSpPr>
          <p:nvPr>
            <p:ph idx="1"/>
          </p:nvPr>
        </p:nvSpPr>
        <p:spPr>
          <a:xfrm>
            <a:off x="251520" y="1268760"/>
            <a:ext cx="7520940" cy="5472608"/>
          </a:xfrm>
        </p:spPr>
        <p:txBody>
          <a:bodyPr>
            <a:normAutofit fontScale="32500" lnSpcReduction="20000"/>
          </a:bodyPr>
          <a:lstStyle/>
          <a:p>
            <a:pPr marL="457200" indent="-457200">
              <a:buFont typeface="Arial" panose="020B0604020202020204" pitchFamily="34" charset="0"/>
              <a:buChar char="•"/>
            </a:pPr>
            <a:r>
              <a:rPr lang="en-GB" sz="6200" b="0" dirty="0"/>
              <a:t>Pastoral Teachers</a:t>
            </a:r>
          </a:p>
          <a:p>
            <a:pPr marL="457200" indent="-457200">
              <a:buFont typeface="Arial" panose="020B0604020202020204" pitchFamily="34" charset="0"/>
              <a:buChar char="•"/>
            </a:pPr>
            <a:r>
              <a:rPr lang="en-GB" sz="6200" dirty="0"/>
              <a:t>SHS Senior Phase Pathways booklet</a:t>
            </a:r>
            <a:endParaRPr lang="en-GB" sz="6200" b="0" dirty="0"/>
          </a:p>
          <a:p>
            <a:pPr marL="457200" indent="-457200">
              <a:buFont typeface="Arial" panose="020B0604020202020204" pitchFamily="34" charset="0"/>
              <a:buChar char="•"/>
            </a:pPr>
            <a:r>
              <a:rPr lang="en-GB" sz="6200" b="0" dirty="0"/>
              <a:t>Most recent school report </a:t>
            </a:r>
          </a:p>
          <a:p>
            <a:pPr marL="457200" indent="-457200">
              <a:buFont typeface="Arial" panose="020B0604020202020204" pitchFamily="34" charset="0"/>
              <a:buChar char="•"/>
            </a:pPr>
            <a:r>
              <a:rPr lang="en-GB" sz="6200" b="0" dirty="0"/>
              <a:t>Subject teachers</a:t>
            </a:r>
          </a:p>
          <a:p>
            <a:pPr marL="457200" indent="-457200">
              <a:buFont typeface="Arial" panose="020B0604020202020204" pitchFamily="34" charset="0"/>
              <a:buChar char="•"/>
            </a:pPr>
            <a:r>
              <a:rPr lang="en-GB" sz="6200" b="0" dirty="0"/>
              <a:t>School website</a:t>
            </a:r>
          </a:p>
          <a:p>
            <a:pPr marL="457200" indent="-457200">
              <a:buFont typeface="Arial" panose="020B0604020202020204" pitchFamily="34" charset="0"/>
              <a:buChar char="•"/>
            </a:pPr>
            <a:r>
              <a:rPr lang="en-GB" sz="6200" b="0" dirty="0"/>
              <a:t>Careers Coach (Caroline Clarke)</a:t>
            </a:r>
          </a:p>
          <a:p>
            <a:pPr marL="457200" indent="-457200">
              <a:buFont typeface="Arial" panose="020B0604020202020204" pitchFamily="34" charset="0"/>
              <a:buChar char="•"/>
            </a:pPr>
            <a:r>
              <a:rPr lang="en-GB" sz="6200" b="0" dirty="0"/>
              <a:t>Parents/Relatives</a:t>
            </a:r>
          </a:p>
          <a:p>
            <a:pPr marL="457200" indent="-457200">
              <a:buFont typeface="Arial" panose="020B0604020202020204" pitchFamily="34" charset="0"/>
              <a:buChar char="•"/>
            </a:pPr>
            <a:r>
              <a:rPr lang="en-GB" sz="6200" b="0" dirty="0"/>
              <a:t>Friends</a:t>
            </a:r>
          </a:p>
          <a:p>
            <a:pPr marL="457200" indent="-457200">
              <a:buFont typeface="Arial" panose="020B0604020202020204" pitchFamily="34" charset="0"/>
              <a:buChar char="•"/>
            </a:pPr>
            <a:r>
              <a:rPr lang="en-GB" sz="6200" b="0" dirty="0"/>
              <a:t>Employers</a:t>
            </a:r>
          </a:p>
          <a:p>
            <a:pPr marL="457200" indent="-457200">
              <a:buFont typeface="Arial" panose="020B0604020202020204" pitchFamily="34" charset="0"/>
              <a:buChar char="•"/>
            </a:pPr>
            <a:r>
              <a:rPr lang="en-GB" sz="6200" b="0" dirty="0"/>
              <a:t>Training providers </a:t>
            </a:r>
          </a:p>
          <a:p>
            <a:pPr marL="457200" indent="-457200">
              <a:buFont typeface="Arial" panose="020B0604020202020204" pitchFamily="34" charset="0"/>
              <a:buChar char="•"/>
            </a:pPr>
            <a:r>
              <a:rPr lang="en-GB" sz="6200" b="0" dirty="0"/>
              <a:t>My World of Work website</a:t>
            </a:r>
          </a:p>
          <a:p>
            <a:pPr marL="457200" indent="-457200">
              <a:buFont typeface="Arial" panose="020B0604020202020204" pitchFamily="34" charset="0"/>
              <a:buChar char="•"/>
            </a:pPr>
            <a:r>
              <a:rPr lang="en-GB" sz="6200" b="0" dirty="0"/>
              <a:t>Planit+ website</a:t>
            </a:r>
          </a:p>
          <a:p>
            <a:pPr marL="457200" indent="-457200">
              <a:buFont typeface="Arial" panose="020B0604020202020204" pitchFamily="34" charset="0"/>
              <a:buChar char="•"/>
            </a:pPr>
            <a:r>
              <a:rPr lang="en-GB" sz="6200" b="0" dirty="0"/>
              <a:t>UCAS website</a:t>
            </a:r>
          </a:p>
          <a:p>
            <a:pPr marL="457200" indent="-457200">
              <a:buFont typeface="Arial" panose="020B0604020202020204" pitchFamily="34" charset="0"/>
              <a:buChar char="•"/>
            </a:pPr>
            <a:r>
              <a:rPr lang="en-GB" sz="6200" dirty="0"/>
              <a:t>DYW Website</a:t>
            </a:r>
          </a:p>
          <a:p>
            <a:pPr marL="457200" indent="-457200">
              <a:buFont typeface="Arial" panose="020B0604020202020204" pitchFamily="34" charset="0"/>
              <a:buChar char="•"/>
            </a:pPr>
            <a:endParaRPr lang="en-GB" sz="6200" b="0" dirty="0"/>
          </a:p>
          <a:p>
            <a:pPr marL="0" indent="0">
              <a:buNone/>
            </a:pPr>
            <a:endParaRPr lang="en-GB" sz="2800" b="0" dirty="0">
              <a:latin typeface="Arial Rounded MT Bold" panose="020F0704030504030204" pitchFamily="34" charset="0"/>
            </a:endParaRPr>
          </a:p>
          <a:p>
            <a:pPr marL="457200" indent="-457200">
              <a:buFont typeface="Arial" panose="020B0604020202020204" pitchFamily="34" charset="0"/>
              <a:buChar char="•"/>
            </a:pPr>
            <a:endParaRPr lang="en-GB" sz="2800" b="0" dirty="0">
              <a:latin typeface="Calibri" panose="020F0502020204030204" pitchFamily="34" charset="0"/>
            </a:endParaRPr>
          </a:p>
          <a:p>
            <a:pPr marL="457200" indent="-457200">
              <a:buFont typeface="Arial" panose="020B0604020202020204" pitchFamily="34" charset="0"/>
              <a:buChar char="•"/>
            </a:pPr>
            <a:endParaRPr lang="en-GB" sz="2800" b="0" dirty="0">
              <a:latin typeface="Calibri" panose="020F0502020204030204" pitchFamily="34" charset="0"/>
            </a:endParaRPr>
          </a:p>
        </p:txBody>
      </p:sp>
      <p:pic>
        <p:nvPicPr>
          <p:cNvPr id="2054" name="Picture 6" descr="https://d31k1lz5heg8kk.cloudfront.net/wp-content/uploads/2015/03/Learning-Pathways-graphic-01-300x259.png"/>
          <p:cNvPicPr>
            <a:picLocks noChangeAspect="1" noChangeArrowheads="1"/>
          </p:cNvPicPr>
          <p:nvPr/>
        </p:nvPicPr>
        <p:blipFill rotWithShape="1">
          <a:blip r:embed="rId3">
            <a:extLst>
              <a:ext uri="{28A0092B-C50C-407E-A947-70E740481C1C}">
                <a14:useLocalDpi xmlns:a14="http://schemas.microsoft.com/office/drawing/2010/main" val="0"/>
              </a:ext>
            </a:extLst>
          </a:blip>
          <a:srcRect t="11675"/>
          <a:stretch/>
        </p:blipFill>
        <p:spPr bwMode="auto">
          <a:xfrm>
            <a:off x="5076056" y="1988840"/>
            <a:ext cx="3682864"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384514"/>
      </p:ext>
    </p:extLst>
  </p:cSld>
  <p:clrMapOvr>
    <a:masterClrMapping/>
  </p:clrMapOvr>
  <mc:AlternateContent xmlns:mc="http://schemas.openxmlformats.org/markup-compatibility/2006" xmlns:p14="http://schemas.microsoft.com/office/powerpoint/2010/main">
    <mc:Choice Requires="p14">
      <p:transition spd="slow" p14:dur="2000" advTm="122840"/>
    </mc:Choice>
    <mc:Fallback xmlns="">
      <p:transition spd="slow" advTm="12284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396" y="188640"/>
            <a:ext cx="7772400" cy="1609344"/>
          </a:xfrm>
        </p:spPr>
        <p:txBody>
          <a:bodyPr/>
          <a:lstStyle/>
          <a:p>
            <a:pPr algn="ctr"/>
            <a:r>
              <a:rPr lang="en-GB" sz="3200" b="1" dirty="0">
                <a:latin typeface="+mn-lt"/>
              </a:rPr>
              <a:t>Next </a:t>
            </a:r>
            <a:r>
              <a:rPr lang="en-GB" sz="3200" b="1" dirty="0" err="1">
                <a:latin typeface="+mn-lt"/>
              </a:rPr>
              <a:t>sTEPS</a:t>
            </a:r>
            <a:endParaRPr lang="en-GB" sz="3200" b="1" dirty="0">
              <a:latin typeface="+mn-lt"/>
            </a:endParaRPr>
          </a:p>
        </p:txBody>
      </p:sp>
      <p:sp>
        <p:nvSpPr>
          <p:cNvPr id="3" name="Content Placeholder 2"/>
          <p:cNvSpPr>
            <a:spLocks noGrp="1"/>
          </p:cNvSpPr>
          <p:nvPr>
            <p:ph idx="1"/>
          </p:nvPr>
        </p:nvSpPr>
        <p:spPr>
          <a:xfrm>
            <a:off x="261514" y="1829666"/>
            <a:ext cx="8856984" cy="4050792"/>
          </a:xfrm>
        </p:spPr>
        <p:txBody>
          <a:bodyPr>
            <a:normAutofit/>
          </a:bodyPr>
          <a:lstStyle/>
          <a:p>
            <a:r>
              <a:rPr lang="en-GB" sz="2800" dirty="0"/>
              <a:t> Students/parents/carers discuss course choice at home.</a:t>
            </a:r>
          </a:p>
          <a:p>
            <a:r>
              <a:rPr lang="en-GB" sz="2800" dirty="0"/>
              <a:t>All current S3-S5 students will have a 1:1 meeting with their Pastoral teacher to discuss progression pathways.</a:t>
            </a:r>
          </a:p>
          <a:p>
            <a:r>
              <a:rPr lang="en-GB" sz="2800" dirty="0"/>
              <a:t>Some students may have an enhanced transition meeting where parents and other partners are invited to discuss all available options.</a:t>
            </a:r>
          </a:p>
          <a:p>
            <a:r>
              <a:rPr lang="en-GB" sz="2800" dirty="0"/>
              <a:t>Complete the Course Choice sheet.</a:t>
            </a:r>
          </a:p>
        </p:txBody>
      </p:sp>
    </p:spTree>
    <p:extLst>
      <p:ext uri="{BB962C8B-B14F-4D97-AF65-F5344CB8AC3E}">
        <p14:creationId xmlns:p14="http://schemas.microsoft.com/office/powerpoint/2010/main" val="358237459"/>
      </p:ext>
    </p:extLst>
  </p:cSld>
  <p:clrMapOvr>
    <a:masterClrMapping/>
  </p:clrMapOvr>
  <mc:AlternateContent xmlns:mc="http://schemas.openxmlformats.org/markup-compatibility/2006" xmlns:p14="http://schemas.microsoft.com/office/powerpoint/2010/main">
    <mc:Choice Requires="p14">
      <p:transition spd="slow" p14:dur="2000" advTm="29063"/>
    </mc:Choice>
    <mc:Fallback xmlns="">
      <p:transition spd="slow" advTm="2906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Timelinle</a:t>
            </a:r>
            <a:endParaRPr lang="en-GB" dirty="0"/>
          </a:p>
        </p:txBody>
      </p:sp>
      <p:sp>
        <p:nvSpPr>
          <p:cNvPr id="3" name="Content Placeholder 2"/>
          <p:cNvSpPr>
            <a:spLocks noGrp="1"/>
          </p:cNvSpPr>
          <p:nvPr>
            <p:ph idx="1"/>
          </p:nvPr>
        </p:nvSpPr>
        <p:spPr/>
        <p:txBody>
          <a:bodyPr>
            <a:normAutofit/>
          </a:bodyPr>
          <a:lstStyle/>
          <a:p>
            <a:r>
              <a:rPr lang="en-GB" sz="2400" dirty="0" err="1"/>
              <a:t>Wk</a:t>
            </a:r>
            <a:r>
              <a:rPr lang="en-GB" sz="2400" dirty="0"/>
              <a:t> beginning 5</a:t>
            </a:r>
            <a:r>
              <a:rPr lang="en-GB" sz="2400" baseline="30000" dirty="0"/>
              <a:t>th</a:t>
            </a:r>
            <a:r>
              <a:rPr lang="en-GB" sz="2400" dirty="0"/>
              <a:t> February – S4/5 Course Choice Assembly</a:t>
            </a:r>
          </a:p>
          <a:p>
            <a:r>
              <a:rPr lang="en-GB" sz="2400" dirty="0"/>
              <a:t>19</a:t>
            </a:r>
            <a:r>
              <a:rPr lang="en-GB" sz="2400" baseline="30000" dirty="0"/>
              <a:t>th</a:t>
            </a:r>
            <a:r>
              <a:rPr lang="en-GB" sz="2400" dirty="0"/>
              <a:t> Feb-1</a:t>
            </a:r>
            <a:r>
              <a:rPr lang="en-GB" sz="2400" baseline="30000" dirty="0"/>
              <a:t>st</a:t>
            </a:r>
            <a:r>
              <a:rPr lang="en-GB" sz="2400" dirty="0"/>
              <a:t> March – S4/5 Course choice meetings</a:t>
            </a:r>
          </a:p>
          <a:p>
            <a:pPr marL="0" indent="0">
              <a:buNone/>
            </a:pPr>
            <a:endParaRPr lang="en-GB" sz="2400" dirty="0"/>
          </a:p>
          <a:p>
            <a:r>
              <a:rPr lang="en-GB" sz="2400" dirty="0"/>
              <a:t>Students should bring their completed course choice forms to their meeting with Pastoral</a:t>
            </a:r>
          </a:p>
        </p:txBody>
      </p:sp>
    </p:spTree>
    <p:extLst>
      <p:ext uri="{BB962C8B-B14F-4D97-AF65-F5344CB8AC3E}">
        <p14:creationId xmlns:p14="http://schemas.microsoft.com/office/powerpoint/2010/main" val="3600184061"/>
      </p:ext>
    </p:extLst>
  </p:cSld>
  <p:clrMapOvr>
    <a:masterClrMapping/>
  </p:clrMapOvr>
  <mc:AlternateContent xmlns:mc="http://schemas.openxmlformats.org/markup-compatibility/2006" xmlns:p14="http://schemas.microsoft.com/office/powerpoint/2010/main">
    <mc:Choice Requires="p14">
      <p:transition spd="slow" p14:dur="2000" advTm="30552"/>
    </mc:Choice>
    <mc:Fallback xmlns="">
      <p:transition spd="slow" advTm="3055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Feedback/questions	</a:t>
            </a:r>
          </a:p>
        </p:txBody>
      </p:sp>
      <p:sp>
        <p:nvSpPr>
          <p:cNvPr id="3" name="Content Placeholder 2"/>
          <p:cNvSpPr>
            <a:spLocks noGrp="1"/>
          </p:cNvSpPr>
          <p:nvPr>
            <p:ph idx="1"/>
          </p:nvPr>
        </p:nvSpPr>
        <p:spPr/>
        <p:txBody>
          <a:bodyPr/>
          <a:lstStyle/>
          <a:p>
            <a:r>
              <a:rPr lang="en-GB" dirty="0"/>
              <a:t>Contact your Pastoral Teacher</a:t>
            </a:r>
          </a:p>
          <a:p>
            <a:r>
              <a:rPr lang="en-GB" dirty="0"/>
              <a:t>Email me – vblair@scotborders.gov.uk</a:t>
            </a:r>
          </a:p>
          <a:p>
            <a:pPr marL="0" indent="0">
              <a:buNone/>
            </a:pPr>
            <a:endParaRPr lang="en-GB" dirty="0"/>
          </a:p>
        </p:txBody>
      </p:sp>
    </p:spTree>
    <p:extLst>
      <p:ext uri="{BB962C8B-B14F-4D97-AF65-F5344CB8AC3E}">
        <p14:creationId xmlns:p14="http://schemas.microsoft.com/office/powerpoint/2010/main" val="733282334"/>
      </p:ext>
    </p:extLst>
  </p:cSld>
  <p:clrMapOvr>
    <a:masterClrMapping/>
  </p:clrMapOvr>
  <mc:AlternateContent xmlns:mc="http://schemas.openxmlformats.org/markup-compatibility/2006" xmlns:p14="http://schemas.microsoft.com/office/powerpoint/2010/main">
    <mc:Choice Requires="p14">
      <p:transition spd="slow" p14:dur="2000" advTm="24080"/>
    </mc:Choice>
    <mc:Fallback xmlns="">
      <p:transition spd="slow" advTm="2408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000" b="1" dirty="0">
                <a:latin typeface="+mn-lt"/>
              </a:rPr>
              <a:t>Curriculum</a:t>
            </a:r>
          </a:p>
        </p:txBody>
      </p:sp>
    </p:spTree>
    <p:extLst>
      <p:ext uri="{BB962C8B-B14F-4D97-AF65-F5344CB8AC3E}">
        <p14:creationId xmlns:p14="http://schemas.microsoft.com/office/powerpoint/2010/main" val="1559850963"/>
      </p:ext>
    </p:extLst>
  </p:cSld>
  <p:clrMapOvr>
    <a:masterClrMapping/>
  </p:clrMapOvr>
  <mc:AlternateContent xmlns:mc="http://schemas.openxmlformats.org/markup-compatibility/2006" xmlns:p14="http://schemas.microsoft.com/office/powerpoint/2010/main">
    <mc:Choice Requires="p14">
      <p:transition spd="slow" p14:dur="2000" advTm="5367"/>
    </mc:Choice>
    <mc:Fallback xmlns="">
      <p:transition spd="slow" advTm="536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1" y="27265"/>
            <a:ext cx="7772400" cy="1609344"/>
          </a:xfrm>
        </p:spPr>
        <p:txBody>
          <a:bodyPr/>
          <a:lstStyle/>
          <a:p>
            <a:r>
              <a:rPr lang="en-GB" sz="3200" b="1" cap="none" dirty="0">
                <a:latin typeface="+mn-lt"/>
              </a:rPr>
              <a:t>Qualifications, Skills and Values</a:t>
            </a:r>
            <a:br>
              <a:rPr lang="en-GB" sz="3200" b="1" cap="none" dirty="0">
                <a:latin typeface="+mn-lt"/>
              </a:rPr>
            </a:br>
            <a:r>
              <a:rPr lang="en-GB" sz="3200" i="1" cap="none" dirty="0">
                <a:latin typeface="+mn-lt"/>
              </a:rPr>
              <a:t>Selkirk High School Achievement Journey</a:t>
            </a:r>
          </a:p>
        </p:txBody>
      </p:sp>
      <p:sp>
        <p:nvSpPr>
          <p:cNvPr id="3" name="Content Placeholder 2"/>
          <p:cNvSpPr>
            <a:spLocks noGrp="1"/>
          </p:cNvSpPr>
          <p:nvPr>
            <p:ph idx="1"/>
          </p:nvPr>
        </p:nvSpPr>
        <p:spPr>
          <a:xfrm>
            <a:off x="413821" y="1636609"/>
            <a:ext cx="7520940" cy="4600703"/>
          </a:xfrm>
        </p:spPr>
        <p:txBody>
          <a:bodyPr>
            <a:normAutofit/>
          </a:bodyPr>
          <a:lstStyle/>
          <a:p>
            <a:pPr marL="457200" indent="-457200">
              <a:buFont typeface="Arial" panose="020B0604020202020204" pitchFamily="34" charset="0"/>
              <a:buChar char="•"/>
            </a:pPr>
            <a:r>
              <a:rPr lang="en-GB" sz="2800" b="0" dirty="0"/>
              <a:t>Education Scotland</a:t>
            </a:r>
          </a:p>
          <a:p>
            <a:pPr marL="457200" indent="-457200">
              <a:buFont typeface="Arial" panose="020B0604020202020204" pitchFamily="34" charset="0"/>
              <a:buChar char="•"/>
            </a:pPr>
            <a:r>
              <a:rPr lang="en-GB" sz="2800" b="0" dirty="0"/>
              <a:t>Pupil views</a:t>
            </a:r>
          </a:p>
          <a:p>
            <a:pPr marL="457200" indent="-457200">
              <a:buFont typeface="Arial" panose="020B0604020202020204" pitchFamily="34" charset="0"/>
              <a:buChar char="•"/>
            </a:pPr>
            <a:r>
              <a:rPr lang="en-GB" sz="2800" b="0" dirty="0"/>
              <a:t>Parent views</a:t>
            </a:r>
          </a:p>
          <a:p>
            <a:pPr marL="457200" indent="-457200">
              <a:buFont typeface="Arial" panose="020B0604020202020204" pitchFamily="34" charset="0"/>
              <a:buChar char="•"/>
            </a:pPr>
            <a:r>
              <a:rPr lang="en-GB" sz="2800" b="0" dirty="0"/>
              <a:t>Teacher views</a:t>
            </a:r>
          </a:p>
          <a:p>
            <a:pPr marL="457200" indent="-457200">
              <a:buFont typeface="Arial" panose="020B0604020202020204" pitchFamily="34" charset="0"/>
              <a:buChar char="•"/>
            </a:pPr>
            <a:r>
              <a:rPr lang="en-GB" sz="2800" dirty="0"/>
              <a:t>Local and National Employment trends</a:t>
            </a:r>
          </a:p>
          <a:p>
            <a:pPr marL="457200" indent="-457200">
              <a:buFont typeface="Arial" panose="020B0604020202020204" pitchFamily="34" charset="0"/>
              <a:buChar char="•"/>
            </a:pPr>
            <a:endParaRPr lang="en-GB" sz="2800" b="0" dirty="0"/>
          </a:p>
          <a:p>
            <a:pPr marL="457200" indent="-457200">
              <a:buFont typeface="Arial" panose="020B0604020202020204" pitchFamily="34" charset="0"/>
              <a:buChar char="•"/>
            </a:pPr>
            <a:r>
              <a:rPr lang="en-GB" sz="2800" dirty="0"/>
              <a:t>We have enhanced our Curricular offer to meet the needs of students.</a:t>
            </a:r>
            <a:endParaRPr lang="en-GB" sz="2800" b="0" dirty="0"/>
          </a:p>
          <a:p>
            <a:pPr marL="0" indent="0">
              <a:buNone/>
            </a:pPr>
            <a:endParaRPr lang="en-GB" sz="2800" b="0" dirty="0">
              <a:latin typeface="Calibri" panose="020F0502020204030204" pitchFamily="34" charset="0"/>
            </a:endParaRPr>
          </a:p>
          <a:p>
            <a:pPr marL="457200" indent="-457200">
              <a:buFont typeface="Arial" panose="020B0604020202020204" pitchFamily="34" charset="0"/>
              <a:buChar char="•"/>
            </a:pPr>
            <a:endParaRPr lang="en-GB" sz="2800" b="0" dirty="0">
              <a:latin typeface="Calibri" panose="020F0502020204030204" pitchFamily="34" charset="0"/>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5292080" y="1196752"/>
            <a:ext cx="3652144" cy="2404450"/>
          </a:xfrm>
          <a:prstGeom prst="rect">
            <a:avLst/>
          </a:prstGeom>
        </p:spPr>
      </p:pic>
    </p:spTree>
    <p:extLst>
      <p:ext uri="{BB962C8B-B14F-4D97-AF65-F5344CB8AC3E}">
        <p14:creationId xmlns:p14="http://schemas.microsoft.com/office/powerpoint/2010/main" val="831700264"/>
      </p:ext>
    </p:extLst>
  </p:cSld>
  <p:clrMapOvr>
    <a:masterClrMapping/>
  </p:clrMapOvr>
  <mc:AlternateContent xmlns:mc="http://schemas.openxmlformats.org/markup-compatibility/2006" xmlns:p14="http://schemas.microsoft.com/office/powerpoint/2010/main">
    <mc:Choice Requires="p14">
      <p:transition spd="slow" p14:dur="2000" advTm="82281"/>
    </mc:Choice>
    <mc:Fallback xmlns="">
      <p:transition spd="slow" advTm="8228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535105"/>
            <a:ext cx="7772400" cy="1609344"/>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r>
              <a:rPr lang="en-GB" sz="3200" b="1" cap="none" dirty="0">
                <a:latin typeface="+mn-lt"/>
              </a:rPr>
              <a:t>BGE (S1-S3)</a:t>
            </a:r>
          </a:p>
        </p:txBody>
      </p:sp>
      <p:sp>
        <p:nvSpPr>
          <p:cNvPr id="5" name="Content Placeholder 2"/>
          <p:cNvSpPr txBox="1">
            <a:spLocks/>
          </p:cNvSpPr>
          <p:nvPr/>
        </p:nvSpPr>
        <p:spPr>
          <a:xfrm>
            <a:off x="539552" y="1349988"/>
            <a:ext cx="7520940" cy="2160240"/>
          </a:xfrm>
          <a:prstGeom prst="rect">
            <a:avLst/>
          </a:prstGeom>
        </p:spPr>
        <p:txBody>
          <a:bodyPr>
            <a:normAutofit fontScale="925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457200" indent="-457200" fontAlgn="auto">
              <a:spcAft>
                <a:spcPts val="0"/>
              </a:spcAft>
              <a:buFont typeface="Arial" panose="020B0604020202020204" pitchFamily="34" charset="0"/>
              <a:buChar char="•"/>
            </a:pPr>
            <a:r>
              <a:rPr lang="en-GB" sz="2800" dirty="0"/>
              <a:t>All curricular areas</a:t>
            </a:r>
          </a:p>
          <a:p>
            <a:pPr marL="457200" indent="-457200" fontAlgn="auto">
              <a:spcAft>
                <a:spcPts val="0"/>
              </a:spcAft>
              <a:buFont typeface="Arial" panose="020B0604020202020204" pitchFamily="34" charset="0"/>
              <a:buChar char="•"/>
            </a:pPr>
            <a:r>
              <a:rPr lang="en-GB" sz="2800" dirty="0"/>
              <a:t>Specialism in S3</a:t>
            </a:r>
          </a:p>
          <a:p>
            <a:pPr marL="457200" indent="-457200" fontAlgn="auto">
              <a:spcAft>
                <a:spcPts val="0"/>
              </a:spcAft>
              <a:buFont typeface="Arial" panose="020B0604020202020204" pitchFamily="34" charset="0"/>
              <a:buChar char="•"/>
            </a:pPr>
            <a:r>
              <a:rPr lang="en-GB" sz="2800" dirty="0"/>
              <a:t>Golden Skills</a:t>
            </a:r>
          </a:p>
          <a:p>
            <a:pPr marL="457200" indent="-457200" fontAlgn="auto">
              <a:spcAft>
                <a:spcPts val="0"/>
              </a:spcAft>
              <a:buFont typeface="Arial" panose="020B0604020202020204" pitchFamily="34" charset="0"/>
              <a:buChar char="•"/>
            </a:pPr>
            <a:r>
              <a:rPr lang="en-GB" sz="2800" dirty="0"/>
              <a:t>Values – Compassion, Courage and Integrity</a:t>
            </a:r>
            <a:endParaRPr lang="en-GB" sz="2800" dirty="0">
              <a:latin typeface="Calibri" panose="020F0502020204030204" pitchFamily="34" charset="0"/>
            </a:endParaRPr>
          </a:p>
          <a:p>
            <a:pPr marL="457200" indent="-457200" fontAlgn="auto">
              <a:spcAft>
                <a:spcPts val="0"/>
              </a:spcAft>
              <a:buFont typeface="Arial" panose="020B0604020202020204" pitchFamily="34" charset="0"/>
              <a:buChar char="•"/>
            </a:pPr>
            <a:endParaRPr lang="en-GB" sz="2800" dirty="0">
              <a:latin typeface="Calibri" panose="020F0502020204030204" pitchFamily="34" charset="0"/>
            </a:endParaRPr>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6667" r="49132" b="18750"/>
          <a:stretch/>
        </p:blipFill>
        <p:spPr bwMode="auto">
          <a:xfrm>
            <a:off x="2325814" y="3645024"/>
            <a:ext cx="3749433" cy="2676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8604914"/>
      </p:ext>
    </p:extLst>
  </p:cSld>
  <p:clrMapOvr>
    <a:masterClrMapping/>
  </p:clrMapOvr>
  <mc:AlternateContent xmlns:mc="http://schemas.openxmlformats.org/markup-compatibility/2006" xmlns:p14="http://schemas.microsoft.com/office/powerpoint/2010/main">
    <mc:Choice Requires="p14">
      <p:transition spd="slow" p14:dur="2000" advTm="24896"/>
    </mc:Choice>
    <mc:Fallback xmlns="">
      <p:transition spd="slow" advTm="2489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1" y="27265"/>
            <a:ext cx="7772400" cy="1609344"/>
          </a:xfrm>
        </p:spPr>
        <p:txBody>
          <a:bodyPr/>
          <a:lstStyle/>
          <a:p>
            <a:r>
              <a:rPr lang="en-GB" sz="3200" b="1" cap="none" dirty="0">
                <a:latin typeface="+mn-lt"/>
              </a:rPr>
              <a:t>Senior Phase</a:t>
            </a:r>
          </a:p>
        </p:txBody>
      </p:sp>
      <p:sp>
        <p:nvSpPr>
          <p:cNvPr id="3" name="Content Placeholder 2"/>
          <p:cNvSpPr>
            <a:spLocks noGrp="1"/>
          </p:cNvSpPr>
          <p:nvPr>
            <p:ph idx="1"/>
          </p:nvPr>
        </p:nvSpPr>
        <p:spPr>
          <a:xfrm>
            <a:off x="46972" y="1052736"/>
            <a:ext cx="8640959" cy="1864399"/>
          </a:xfrm>
        </p:spPr>
        <p:txBody>
          <a:bodyPr>
            <a:normAutofit fontScale="70000" lnSpcReduction="20000"/>
          </a:bodyPr>
          <a:lstStyle/>
          <a:p>
            <a:pPr marL="457200" indent="-457200">
              <a:buFont typeface="Arial" panose="020B0604020202020204" pitchFamily="34" charset="0"/>
              <a:buChar char="•"/>
            </a:pPr>
            <a:r>
              <a:rPr lang="en-GB" sz="2800" b="0" dirty="0"/>
              <a:t>SQA Qualifications – National Qualifications, Skills for Work, National Progression Awards, other Awards.</a:t>
            </a:r>
          </a:p>
          <a:p>
            <a:pPr marL="457200" indent="-457200">
              <a:buFont typeface="Arial" panose="020B0604020202020204" pitchFamily="34" charset="0"/>
              <a:buChar char="•"/>
            </a:pPr>
            <a:r>
              <a:rPr lang="en-GB" sz="2800" dirty="0"/>
              <a:t>Level appropriate </a:t>
            </a:r>
            <a:r>
              <a:rPr lang="en-GB" u="sng" dirty="0">
                <a:hlinkClick r:id="rId3"/>
              </a:rPr>
              <a:t>https://scqf.org.uk/about-the-framework/interactive-framework/</a:t>
            </a:r>
            <a:endParaRPr lang="en-GB" dirty="0"/>
          </a:p>
          <a:p>
            <a:pPr marL="457200" indent="-457200">
              <a:buFont typeface="Arial" panose="020B0604020202020204" pitchFamily="34" charset="0"/>
              <a:buChar char="•"/>
            </a:pPr>
            <a:r>
              <a:rPr lang="en-GB" sz="2800" b="0" dirty="0"/>
              <a:t>Progression through S4-S6</a:t>
            </a:r>
          </a:p>
          <a:p>
            <a:pPr marL="457200" indent="-457200">
              <a:buFont typeface="Arial" panose="020B0604020202020204" pitchFamily="34" charset="0"/>
              <a:buChar char="•"/>
            </a:pPr>
            <a:r>
              <a:rPr lang="en-GB" sz="2800" dirty="0"/>
              <a:t>Career Pathways</a:t>
            </a:r>
            <a:endParaRPr lang="en-GB" sz="2800" b="0" dirty="0"/>
          </a:p>
          <a:p>
            <a:pPr marL="0" indent="0">
              <a:buNone/>
            </a:pPr>
            <a:endParaRPr lang="en-GB" sz="2800" b="0" dirty="0">
              <a:latin typeface="Calibri" panose="020F0502020204030204" pitchFamily="34" charset="0"/>
            </a:endParaRPr>
          </a:p>
          <a:p>
            <a:pPr marL="457200" indent="-457200">
              <a:buFont typeface="Arial" panose="020B0604020202020204" pitchFamily="34" charset="0"/>
              <a:buChar char="•"/>
            </a:pPr>
            <a:endParaRPr lang="en-GB" sz="2800" b="0" dirty="0">
              <a:latin typeface="Calibri" panose="020F0502020204030204" pitchFamily="34" charset="0"/>
            </a:endParaRPr>
          </a:p>
        </p:txBody>
      </p:sp>
      <p:pic>
        <p:nvPicPr>
          <p:cNvPr id="1026" name="Picture 2" descr="Image result for sqa logo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27266"/>
            <a:ext cx="1493168" cy="9087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B4A52BB3-621C-CAD9-00EF-48E7B9710CC6}"/>
              </a:ext>
            </a:extLst>
          </p:cNvPr>
          <p:cNvGraphicFramePr>
            <a:graphicFrameLocks noGrp="1"/>
          </p:cNvGraphicFramePr>
          <p:nvPr>
            <p:extLst>
              <p:ext uri="{D42A27DB-BD31-4B8C-83A1-F6EECF244321}">
                <p14:modId xmlns:p14="http://schemas.microsoft.com/office/powerpoint/2010/main" val="902996171"/>
              </p:ext>
            </p:extLst>
          </p:nvPr>
        </p:nvGraphicFramePr>
        <p:xfrm>
          <a:off x="899592" y="2780928"/>
          <a:ext cx="7056784" cy="3672409"/>
        </p:xfrm>
        <a:graphic>
          <a:graphicData uri="http://schemas.openxmlformats.org/drawingml/2006/table">
            <a:tbl>
              <a:tblPr firstRow="1" firstCol="1" bandRow="1">
                <a:tableStyleId>{5C22544A-7EE6-4342-B048-85BDC9FD1C3A}</a:tableStyleId>
              </a:tblPr>
              <a:tblGrid>
                <a:gridCol w="1383247">
                  <a:extLst>
                    <a:ext uri="{9D8B030D-6E8A-4147-A177-3AD203B41FA5}">
                      <a16:colId xmlns:a16="http://schemas.microsoft.com/office/drawing/2014/main" val="20000"/>
                    </a:ext>
                  </a:extLst>
                </a:gridCol>
                <a:gridCol w="5673537">
                  <a:extLst>
                    <a:ext uri="{9D8B030D-6E8A-4147-A177-3AD203B41FA5}">
                      <a16:colId xmlns:a16="http://schemas.microsoft.com/office/drawing/2014/main" val="20001"/>
                    </a:ext>
                  </a:extLst>
                </a:gridCol>
              </a:tblGrid>
              <a:tr h="1643710">
                <a:tc>
                  <a:txBody>
                    <a:bodyPr/>
                    <a:lstStyle/>
                    <a:p>
                      <a:pPr algn="ctr">
                        <a:lnSpc>
                          <a:spcPct val="115000"/>
                        </a:lnSpc>
                        <a:spcAft>
                          <a:spcPts val="0"/>
                        </a:spcAft>
                      </a:pPr>
                      <a:r>
                        <a:rPr lang="en-US" sz="2000" dirty="0">
                          <a:effectLst/>
                        </a:rPr>
                        <a:t>S4</a:t>
                      </a:r>
                      <a:endParaRPr lang="en-GB"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tc>
                  <a:txBody>
                    <a:bodyPr/>
                    <a:lstStyle/>
                    <a:p>
                      <a:pPr>
                        <a:lnSpc>
                          <a:spcPct val="115000"/>
                        </a:lnSpc>
                        <a:spcAft>
                          <a:spcPts val="0"/>
                        </a:spcAft>
                      </a:pPr>
                      <a:r>
                        <a:rPr lang="en-GB" sz="2000" b="0" dirty="0">
                          <a:solidFill>
                            <a:schemeClr val="tx1"/>
                          </a:solidFill>
                          <a:effectLst/>
                        </a:rPr>
                        <a:t>SCQF Level 3/4/5 Qualifications</a:t>
                      </a:r>
                    </a:p>
                    <a:p>
                      <a:pPr marL="342900" lvl="0" indent="-342900">
                        <a:lnSpc>
                          <a:spcPct val="115000"/>
                        </a:lnSpc>
                        <a:spcAft>
                          <a:spcPts val="0"/>
                        </a:spcAft>
                        <a:buFont typeface="Symbol" panose="05050102010706020507" pitchFamily="18" charset="2"/>
                        <a:buChar char=""/>
                      </a:pPr>
                      <a:r>
                        <a:rPr lang="en-GB" sz="2000" b="0" dirty="0">
                          <a:solidFill>
                            <a:schemeClr val="tx1"/>
                          </a:solidFill>
                          <a:effectLst/>
                        </a:rPr>
                        <a:t>English</a:t>
                      </a:r>
                    </a:p>
                    <a:p>
                      <a:pPr marL="342900" lvl="0" indent="-342900">
                        <a:lnSpc>
                          <a:spcPct val="115000"/>
                        </a:lnSpc>
                        <a:spcAft>
                          <a:spcPts val="0"/>
                        </a:spcAft>
                        <a:buFont typeface="Symbol" panose="05050102010706020507" pitchFamily="18" charset="2"/>
                        <a:buChar char=""/>
                      </a:pPr>
                      <a:r>
                        <a:rPr lang="en-GB" sz="2000" b="0" dirty="0">
                          <a:solidFill>
                            <a:schemeClr val="tx1"/>
                          </a:solidFill>
                          <a:effectLst/>
                        </a:rPr>
                        <a:t>Maths</a:t>
                      </a:r>
                    </a:p>
                    <a:p>
                      <a:pPr marL="342900" lvl="0" indent="-342900">
                        <a:lnSpc>
                          <a:spcPct val="115000"/>
                        </a:lnSpc>
                        <a:spcAft>
                          <a:spcPts val="0"/>
                        </a:spcAft>
                        <a:buFont typeface="Symbol" panose="05050102010706020507" pitchFamily="18" charset="2"/>
                        <a:buChar char=""/>
                      </a:pPr>
                      <a:r>
                        <a:rPr lang="en-GB" sz="2000" b="0" dirty="0">
                          <a:solidFill>
                            <a:schemeClr val="tx1"/>
                          </a:solidFill>
                          <a:effectLst/>
                        </a:rPr>
                        <a:t>Plus 4 (or 5) other subjects</a:t>
                      </a:r>
                      <a:endParaRPr lang="en-GB" sz="2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804563">
                <a:tc>
                  <a:txBody>
                    <a:bodyPr/>
                    <a:lstStyle/>
                    <a:p>
                      <a:pPr algn="ctr">
                        <a:lnSpc>
                          <a:spcPct val="115000"/>
                        </a:lnSpc>
                        <a:spcAft>
                          <a:spcPts val="0"/>
                        </a:spcAft>
                      </a:pPr>
                      <a:r>
                        <a:rPr lang="en-US" sz="2000" dirty="0">
                          <a:effectLst/>
                        </a:rPr>
                        <a:t>S5</a:t>
                      </a:r>
                      <a:endParaRPr lang="en-GB"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tc>
                  <a:txBody>
                    <a:bodyPr/>
                    <a:lstStyle/>
                    <a:p>
                      <a:pPr marL="342900" lvl="0" indent="-342900">
                        <a:lnSpc>
                          <a:spcPct val="115000"/>
                        </a:lnSpc>
                        <a:spcAft>
                          <a:spcPts val="0"/>
                        </a:spcAft>
                        <a:buFont typeface="Symbol" panose="05050102010706020507" pitchFamily="18" charset="2"/>
                        <a:buChar char=""/>
                      </a:pPr>
                      <a:r>
                        <a:rPr lang="en-GB" sz="2000" dirty="0">
                          <a:effectLst/>
                        </a:rPr>
                        <a:t>6 Subjects</a:t>
                      </a:r>
                    </a:p>
                    <a:p>
                      <a:pPr marL="342900" lvl="0" indent="-342900">
                        <a:lnSpc>
                          <a:spcPct val="115000"/>
                        </a:lnSpc>
                        <a:spcAft>
                          <a:spcPts val="0"/>
                        </a:spcAft>
                        <a:buFont typeface="Symbol" panose="05050102010706020507" pitchFamily="18" charset="2"/>
                        <a:buChar char=""/>
                      </a:pPr>
                      <a:r>
                        <a:rPr lang="en-GB" sz="2000" dirty="0">
                          <a:effectLst/>
                        </a:rPr>
                        <a:t>Progression from S4</a:t>
                      </a:r>
                      <a:endParaRPr lang="en-GB"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1224136">
                <a:tc>
                  <a:txBody>
                    <a:bodyPr/>
                    <a:lstStyle/>
                    <a:p>
                      <a:pPr algn="ctr">
                        <a:lnSpc>
                          <a:spcPct val="115000"/>
                        </a:lnSpc>
                        <a:spcAft>
                          <a:spcPts val="0"/>
                        </a:spcAft>
                      </a:pPr>
                      <a:r>
                        <a:rPr lang="en-US" sz="2000" dirty="0">
                          <a:effectLst/>
                        </a:rPr>
                        <a:t>S6</a:t>
                      </a:r>
                      <a:endParaRPr lang="en-GB"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tc>
                  <a:txBody>
                    <a:bodyPr/>
                    <a:lstStyle/>
                    <a:p>
                      <a:pPr marL="342900" lvl="0" indent="-342900">
                        <a:lnSpc>
                          <a:spcPct val="115000"/>
                        </a:lnSpc>
                        <a:spcAft>
                          <a:spcPts val="0"/>
                        </a:spcAft>
                        <a:buFont typeface="Symbol" panose="05050102010706020507" pitchFamily="18" charset="2"/>
                        <a:buChar char=""/>
                      </a:pPr>
                      <a:r>
                        <a:rPr lang="en-GB" sz="2000" dirty="0">
                          <a:effectLst/>
                        </a:rPr>
                        <a:t>A minimum of 4</a:t>
                      </a:r>
                      <a:r>
                        <a:rPr lang="en-GB" sz="2000" baseline="0" dirty="0">
                          <a:effectLst/>
                        </a:rPr>
                        <a:t> </a:t>
                      </a:r>
                      <a:r>
                        <a:rPr lang="en-GB" sz="2000" dirty="0">
                          <a:effectLst/>
                        </a:rPr>
                        <a:t>qualifications </a:t>
                      </a:r>
                    </a:p>
                    <a:p>
                      <a:pPr marL="342900" lvl="0" indent="-342900">
                        <a:lnSpc>
                          <a:spcPct val="115000"/>
                        </a:lnSpc>
                        <a:spcAft>
                          <a:spcPts val="0"/>
                        </a:spcAft>
                        <a:buFont typeface="Symbol" panose="05050102010706020507" pitchFamily="18" charset="2"/>
                        <a:buChar char=""/>
                      </a:pPr>
                      <a:r>
                        <a:rPr lang="en-GB" sz="2000" dirty="0">
                          <a:effectLst/>
                        </a:rPr>
                        <a:t>SQA SCQF Level 6 Leadership Award</a:t>
                      </a:r>
                    </a:p>
                    <a:p>
                      <a:pPr marL="342900" lvl="0" indent="-342900">
                        <a:lnSpc>
                          <a:spcPct val="115000"/>
                        </a:lnSpc>
                        <a:spcAft>
                          <a:spcPts val="0"/>
                        </a:spcAft>
                        <a:buFont typeface="Symbol" panose="05050102010706020507" pitchFamily="18" charset="2"/>
                        <a:buChar char=""/>
                      </a:pPr>
                      <a:r>
                        <a:rPr lang="en-GB" sz="2000" dirty="0">
                          <a:effectLst/>
                        </a:rPr>
                        <a:t>Progression from S5</a:t>
                      </a:r>
                      <a:endParaRPr lang="en-GB"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21951409"/>
      </p:ext>
    </p:extLst>
  </p:cSld>
  <p:clrMapOvr>
    <a:masterClrMapping/>
  </p:clrMapOvr>
  <mc:AlternateContent xmlns:mc="http://schemas.openxmlformats.org/markup-compatibility/2006" xmlns:p14="http://schemas.microsoft.com/office/powerpoint/2010/main">
    <mc:Choice Requires="p14">
      <p:transition spd="slow" p14:dur="2000" advTm="60198"/>
    </mc:Choice>
    <mc:Fallback xmlns="">
      <p:transition spd="slow" advTm="6019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srcRect l="11301" t="14774" r="51584" b="5450"/>
          <a:stretch/>
        </p:blipFill>
        <p:spPr bwMode="auto">
          <a:xfrm>
            <a:off x="395536" y="332656"/>
            <a:ext cx="8424936" cy="61926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2403998"/>
      </p:ext>
    </p:extLst>
  </p:cSld>
  <p:clrMapOvr>
    <a:masterClrMapping/>
  </p:clrMapOvr>
  <mc:AlternateContent xmlns:mc="http://schemas.openxmlformats.org/markup-compatibility/2006" xmlns:p14="http://schemas.microsoft.com/office/powerpoint/2010/main">
    <mc:Choice Requires="p14">
      <p:transition spd="slow" p14:dur="2000" advTm="35185"/>
    </mc:Choice>
    <mc:Fallback xmlns="">
      <p:transition spd="slow" advTm="3518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188641"/>
            <a:ext cx="1238051" cy="1398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rotWithShape="1">
          <a:blip r:embed="rId3"/>
          <a:srcRect l="7303" t="15464" r="10719" b="21797"/>
          <a:stretch/>
        </p:blipFill>
        <p:spPr bwMode="auto">
          <a:xfrm>
            <a:off x="-4287" y="211686"/>
            <a:ext cx="9148287" cy="65296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4947734"/>
      </p:ext>
    </p:extLst>
  </p:cSld>
  <p:clrMapOvr>
    <a:masterClrMapping/>
  </p:clrMapOvr>
  <mc:AlternateContent xmlns:mc="http://schemas.openxmlformats.org/markup-compatibility/2006" xmlns:p14="http://schemas.microsoft.com/office/powerpoint/2010/main">
    <mc:Choice Requires="p14">
      <p:transition spd="slow" p14:dur="2000" advTm="55678"/>
    </mc:Choice>
    <mc:Fallback xmlns="">
      <p:transition spd="slow" advTm="5567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interactive tools for subject choice.</a:t>
            </a:r>
          </a:p>
        </p:txBody>
      </p:sp>
      <p:sp>
        <p:nvSpPr>
          <p:cNvPr id="3" name="Content Placeholder 2"/>
          <p:cNvSpPr>
            <a:spLocks noGrp="1"/>
          </p:cNvSpPr>
          <p:nvPr>
            <p:ph idx="1"/>
          </p:nvPr>
        </p:nvSpPr>
        <p:spPr>
          <a:xfrm>
            <a:off x="685800" y="1844824"/>
            <a:ext cx="7772400" cy="4327376"/>
          </a:xfrm>
        </p:spPr>
        <p:txBody>
          <a:bodyPr>
            <a:normAutofit fontScale="92500" lnSpcReduction="10000"/>
          </a:bodyPr>
          <a:lstStyle/>
          <a:p>
            <a:pPr marL="0" indent="0">
              <a:buNone/>
            </a:pPr>
            <a:endParaRPr lang="en-GB" dirty="0"/>
          </a:p>
          <a:p>
            <a:r>
              <a:rPr lang="en-US" u="sng" dirty="0">
                <a:hlinkClick r:id="rId3"/>
              </a:rPr>
              <a:t>https://www.myworldofwork.co.uk/my-career-options/where-can-subject-choices-take-you</a:t>
            </a:r>
            <a:endParaRPr lang="en-GB" dirty="0"/>
          </a:p>
          <a:p>
            <a:endParaRPr lang="en-GB" u="sng" dirty="0"/>
          </a:p>
          <a:p>
            <a:r>
              <a:rPr lang="en-US" u="sng" dirty="0">
                <a:hlinkClick r:id="rId4"/>
              </a:rPr>
              <a:t>https://www.myworldofwork.co.uk/my-career-options/how-choose-school-subjects</a:t>
            </a:r>
            <a:endParaRPr lang="en-GB" dirty="0"/>
          </a:p>
          <a:p>
            <a:endParaRPr lang="en-GB" u="sng" dirty="0"/>
          </a:p>
          <a:p>
            <a:r>
              <a:rPr lang="en-US" u="sng" dirty="0">
                <a:hlinkClick r:id="rId5"/>
              </a:rPr>
              <a:t>https://www.myworldofwork.co.uk/tools/subject-choices</a:t>
            </a:r>
            <a:endParaRPr lang="en-US" u="sng" dirty="0"/>
          </a:p>
          <a:p>
            <a:endParaRPr lang="en-US" u="sng" dirty="0"/>
          </a:p>
          <a:p>
            <a:r>
              <a:rPr lang="en-GB" b="1" u="sng" dirty="0">
                <a:hlinkClick r:id="rId6"/>
              </a:rPr>
              <a:t>https://www.myworldofwork.co.uk/my-career-options/job-categories</a:t>
            </a:r>
            <a:endParaRPr lang="en-GB" dirty="0"/>
          </a:p>
          <a:p>
            <a:r>
              <a:rPr lang="en-GB" dirty="0">
                <a:hlinkClick r:id="rId7"/>
              </a:rPr>
              <a:t>https://www.planitplus.net/Schools/CareerPathways/</a:t>
            </a:r>
            <a:endParaRPr lang="en-GB" dirty="0"/>
          </a:p>
          <a:p>
            <a:pPr marL="0" indent="0">
              <a:buNone/>
            </a:pPr>
            <a:endParaRPr lang="en-GB" u="sng" dirty="0"/>
          </a:p>
          <a:p>
            <a:pPr marL="0" indent="0">
              <a:buNone/>
            </a:pPr>
            <a:endParaRPr lang="en-GB" dirty="0"/>
          </a:p>
        </p:txBody>
      </p:sp>
    </p:spTree>
    <p:extLst>
      <p:ext uri="{BB962C8B-B14F-4D97-AF65-F5344CB8AC3E}">
        <p14:creationId xmlns:p14="http://schemas.microsoft.com/office/powerpoint/2010/main" val="2063314874"/>
      </p:ext>
    </p:extLst>
  </p:cSld>
  <p:clrMapOvr>
    <a:masterClrMapping/>
  </p:clrMapOvr>
  <mc:AlternateContent xmlns:mc="http://schemas.openxmlformats.org/markup-compatibility/2006" xmlns:p14="http://schemas.microsoft.com/office/powerpoint/2010/main">
    <mc:Choice Requires="p14">
      <p:transition spd="slow" p14:dur="2000" advTm="50881"/>
    </mc:Choice>
    <mc:Fallback xmlns="">
      <p:transition spd="slow" advTm="50881"/>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93A36AADC347478644A300D17C19FE" ma:contentTypeVersion="13" ma:contentTypeDescription="Create a new document." ma:contentTypeScope="" ma:versionID="f837cc9090d436b9fca2914a7856b151">
  <xsd:schema xmlns:xsd="http://www.w3.org/2001/XMLSchema" xmlns:xs="http://www.w3.org/2001/XMLSchema" xmlns:p="http://schemas.microsoft.com/office/2006/metadata/properties" xmlns:ns3="a4682698-4987-4781-a88a-bab830997245" xmlns:ns4="0e2f26f1-c0b0-484a-a0d8-2b6277b925eb" targetNamespace="http://schemas.microsoft.com/office/2006/metadata/properties" ma:root="true" ma:fieldsID="b7fa3d77c10ee3ec2a48e81ad307a8d9" ns3:_="" ns4:_="">
    <xsd:import namespace="a4682698-4987-4781-a88a-bab830997245"/>
    <xsd:import namespace="0e2f26f1-c0b0-484a-a0d8-2b6277b925e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682698-4987-4781-a88a-bab83099724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2f26f1-c0b0-484a-a0d8-2b6277b925e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B51F9E-2F25-408B-80F3-6418FD8E3FEC}">
  <ds:schemaRefs>
    <ds:schemaRef ds:uri="http://schemas.microsoft.com/sharepoint/v3/contenttype/forms"/>
  </ds:schemaRefs>
</ds:datastoreItem>
</file>

<file path=customXml/itemProps2.xml><?xml version="1.0" encoding="utf-8"?>
<ds:datastoreItem xmlns:ds="http://schemas.openxmlformats.org/officeDocument/2006/customXml" ds:itemID="{354BCF79-7E74-45B4-A147-EABD9D9F31BA}">
  <ds:schemaRefs>
    <ds:schemaRef ds:uri="http://purl.org/dc/dcmitype/"/>
    <ds:schemaRef ds:uri="http://schemas.microsoft.com/office/infopath/2007/PartnerControls"/>
    <ds:schemaRef ds:uri="http://purl.org/dc/elements/1.1/"/>
    <ds:schemaRef ds:uri="http://schemas.microsoft.com/office/2006/metadata/properties"/>
    <ds:schemaRef ds:uri="a4682698-4987-4781-a88a-bab830997245"/>
    <ds:schemaRef ds:uri="http://schemas.microsoft.com/office/2006/documentManagement/types"/>
    <ds:schemaRef ds:uri="http://purl.org/dc/terms/"/>
    <ds:schemaRef ds:uri="http://schemas.openxmlformats.org/package/2006/metadata/core-properties"/>
    <ds:schemaRef ds:uri="0e2f26f1-c0b0-484a-a0d8-2b6277b925eb"/>
    <ds:schemaRef ds:uri="http://www.w3.org/XML/1998/namespace"/>
  </ds:schemaRefs>
</ds:datastoreItem>
</file>

<file path=customXml/itemProps3.xml><?xml version="1.0" encoding="utf-8"?>
<ds:datastoreItem xmlns:ds="http://schemas.openxmlformats.org/officeDocument/2006/customXml" ds:itemID="{96A8C7D4-6A25-4505-8D55-E0FE2FE2B5A2}">
  <ds:schemaRefs>
    <ds:schemaRef ds:uri="http://schemas.microsoft.com/office/2006/metadata/contentType"/>
    <ds:schemaRef ds:uri="http://schemas.microsoft.com/office/2006/metadata/properties/metaAttributes"/>
    <ds:schemaRef ds:uri="http://www.w3.org/2000/xmlns/"/>
    <ds:schemaRef ds:uri="http://www.w3.org/2001/XMLSchema"/>
    <ds:schemaRef ds:uri="a4682698-4987-4781-a88a-bab830997245"/>
    <ds:schemaRef ds:uri="0e2f26f1-c0b0-484a-a0d8-2b6277b925eb"/>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6849</TotalTime>
  <Words>1502</Words>
  <Application>Microsoft Office PowerPoint</Application>
  <PresentationFormat>On-screen Show (4:3)</PresentationFormat>
  <Paragraphs>305</Paragraphs>
  <Slides>24</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 Rounded MT Bold</vt:lpstr>
      <vt:lpstr>Calibri</vt:lpstr>
      <vt:lpstr>Century Gothic</vt:lpstr>
      <vt:lpstr>Rockwell</vt:lpstr>
      <vt:lpstr>Rockwell Condensed</vt:lpstr>
      <vt:lpstr>Symbol</vt:lpstr>
      <vt:lpstr>Wingdings</vt:lpstr>
      <vt:lpstr>Wood Type</vt:lpstr>
      <vt:lpstr>SENIOR PHASE Pathways   2024-2025</vt:lpstr>
      <vt:lpstr>By the end of this presentation, we hope that you have…</vt:lpstr>
      <vt:lpstr>Curriculum</vt:lpstr>
      <vt:lpstr>Qualifications, Skills and Values Selkirk High School Achievement Journey</vt:lpstr>
      <vt:lpstr>PowerPoint Presentation</vt:lpstr>
      <vt:lpstr>Senior Phase</vt:lpstr>
      <vt:lpstr>PowerPoint Presentation</vt:lpstr>
      <vt:lpstr>PowerPoint Presentation</vt:lpstr>
      <vt:lpstr>Useful interactive tools for subject choice.</vt:lpstr>
      <vt:lpstr>PowerPoint Presentation</vt:lpstr>
      <vt:lpstr>PowerPoint Presentation</vt:lpstr>
      <vt:lpstr>PowerPoint Presentation</vt:lpstr>
      <vt:lpstr>OPTIONS Examples</vt:lpstr>
      <vt:lpstr>Course choice sheet</vt:lpstr>
      <vt:lpstr>PowerPoint Presentation</vt:lpstr>
      <vt:lpstr>PowerPoint Presentation</vt:lpstr>
      <vt:lpstr>Making informed choices</vt:lpstr>
      <vt:lpstr>Schools Academy</vt:lpstr>
      <vt:lpstr>PowerPoint Presentation</vt:lpstr>
      <vt:lpstr>PowerPoint Presentation</vt:lpstr>
      <vt:lpstr>Who can help?</vt:lpstr>
      <vt:lpstr>Next sTEPS</vt:lpstr>
      <vt:lpstr>Timelinle</vt:lpstr>
      <vt:lpstr>Feedback/questions </vt:lpstr>
    </vt:vector>
  </TitlesOfParts>
  <Company>Borders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topic title here…</dc:title>
  <dc:creator>spflu</dc:creator>
  <cp:lastModifiedBy>Miss Blair</cp:lastModifiedBy>
  <cp:revision>532</cp:revision>
  <cp:lastPrinted>2021-02-04T15:38:24Z</cp:lastPrinted>
  <dcterms:created xsi:type="dcterms:W3CDTF">2010-08-25T10:20:25Z</dcterms:created>
  <dcterms:modified xsi:type="dcterms:W3CDTF">2024-03-08T10:29:06Z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0x010100C193A36AADC347478644A300D17C19FE</vt:lpwstr>
  </property>
  <property fmtid="{D5CDD505-2E9C-101B-9397-08002B2CF9AE}" pid="3" name="MSIP_Label_9fedad31-c0c2-44e8-b26c-75143ee7ed65_Enabled">
    <vt:lpwstr>true</vt:lpwstr>
  </property>
  <property fmtid="{D5CDD505-2E9C-101B-9397-08002B2CF9AE}" pid="4" name="MSIP_Label_9fedad31-c0c2-44e8-b26c-75143ee7ed65_SetDate">
    <vt:lpwstr>2022-03-04T07:07:58Z</vt:lpwstr>
  </property>
  <property fmtid="{D5CDD505-2E9C-101B-9397-08002B2CF9AE}" pid="5" name="MSIP_Label_9fedad31-c0c2-44e8-b26c-75143ee7ed65_Method">
    <vt:lpwstr>Standard</vt:lpwstr>
  </property>
  <property fmtid="{D5CDD505-2E9C-101B-9397-08002B2CF9AE}" pid="6" name="MSIP_Label_9fedad31-c0c2-44e8-b26c-75143ee7ed65_Name">
    <vt:lpwstr>OFFICIAL</vt:lpwstr>
  </property>
  <property fmtid="{D5CDD505-2E9C-101B-9397-08002B2CF9AE}" pid="7" name="MSIP_Label_9fedad31-c0c2-44e8-b26c-75143ee7ed65_SiteId">
    <vt:lpwstr>89ed32a2-9b6b-41db-bb6f-376ec8fcd11d</vt:lpwstr>
  </property>
  <property fmtid="{D5CDD505-2E9C-101B-9397-08002B2CF9AE}" pid="8" name="MSIP_Label_9fedad31-c0c2-44e8-b26c-75143ee7ed65_ActionId">
    <vt:lpwstr>8c694fa5-abe9-426d-9efe-732b56828c6f</vt:lpwstr>
  </property>
  <property fmtid="{D5CDD505-2E9C-101B-9397-08002B2CF9AE}" pid="9" name="MSIP_Label_9fedad31-c0c2-44e8-b26c-75143ee7ed65_ContentBits">
    <vt:lpwstr>0</vt:lpwstr>
  </property>
</Properties>
</file>